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55"/>
  </p:notesMasterIdLst>
  <p:sldIdLst>
    <p:sldId id="356" r:id="rId3"/>
    <p:sldId id="357" r:id="rId4"/>
    <p:sldId id="386" r:id="rId5"/>
    <p:sldId id="265" r:id="rId6"/>
    <p:sldId id="298" r:id="rId7"/>
    <p:sldId id="299" r:id="rId8"/>
    <p:sldId id="302" r:id="rId9"/>
    <p:sldId id="305" r:id="rId10"/>
    <p:sldId id="304" r:id="rId11"/>
    <p:sldId id="308" r:id="rId12"/>
    <p:sldId id="309" r:id="rId13"/>
    <p:sldId id="310" r:id="rId14"/>
    <p:sldId id="311" r:id="rId15"/>
    <p:sldId id="313" r:id="rId16"/>
    <p:sldId id="317" r:id="rId17"/>
    <p:sldId id="314" r:id="rId18"/>
    <p:sldId id="318" r:id="rId19"/>
    <p:sldId id="315" r:id="rId20"/>
    <p:sldId id="319" r:id="rId21"/>
    <p:sldId id="294" r:id="rId22"/>
    <p:sldId id="332" r:id="rId23"/>
    <p:sldId id="289" r:id="rId24"/>
    <p:sldId id="330" r:id="rId25"/>
    <p:sldId id="331" r:id="rId26"/>
    <p:sldId id="320" r:id="rId27"/>
    <p:sldId id="325" r:id="rId28"/>
    <p:sldId id="326" r:id="rId29"/>
    <p:sldId id="345" r:id="rId30"/>
    <p:sldId id="290" r:id="rId31"/>
    <p:sldId id="327" r:id="rId32"/>
    <p:sldId id="328" r:id="rId33"/>
    <p:sldId id="321" r:id="rId34"/>
    <p:sldId id="354" r:id="rId35"/>
    <p:sldId id="322" r:id="rId36"/>
    <p:sldId id="347" r:id="rId37"/>
    <p:sldId id="346" r:id="rId38"/>
    <p:sldId id="333" r:id="rId39"/>
    <p:sldId id="350" r:id="rId40"/>
    <p:sldId id="351" r:id="rId41"/>
    <p:sldId id="352" r:id="rId42"/>
    <p:sldId id="341" r:id="rId43"/>
    <p:sldId id="353" r:id="rId44"/>
    <p:sldId id="323" r:id="rId45"/>
    <p:sldId id="334" r:id="rId46"/>
    <p:sldId id="340" r:id="rId47"/>
    <p:sldId id="335" r:id="rId48"/>
    <p:sldId id="342" r:id="rId49"/>
    <p:sldId id="343" r:id="rId50"/>
    <p:sldId id="337" r:id="rId51"/>
    <p:sldId id="338" r:id="rId52"/>
    <p:sldId id="339" r:id="rId53"/>
    <p:sldId id="355" r:id="rId54"/>
  </p:sldIdLst>
  <p:sldSz cx="9144000" cy="5715000" type="screen16x10"/>
  <p:notesSz cx="6858000" cy="9144000"/>
  <p:defaultTextStyle>
    <a:defPPr>
      <a:defRPr lang="en-US"/>
    </a:defPPr>
    <a:lvl1pPr marL="0" algn="l" defTabSz="713174" rtl="0" eaLnBrk="1" latinLnBrk="0" hangingPunct="1">
      <a:defRPr sz="1404" kern="1200">
        <a:solidFill>
          <a:schemeClr val="tx1"/>
        </a:solidFill>
        <a:latin typeface="+mn-lt"/>
        <a:ea typeface="+mn-ea"/>
        <a:cs typeface="+mn-cs"/>
      </a:defRPr>
    </a:lvl1pPr>
    <a:lvl2pPr marL="356588" algn="l" defTabSz="713174" rtl="0" eaLnBrk="1" latinLnBrk="0" hangingPunct="1">
      <a:defRPr sz="1404" kern="1200">
        <a:solidFill>
          <a:schemeClr val="tx1"/>
        </a:solidFill>
        <a:latin typeface="+mn-lt"/>
        <a:ea typeface="+mn-ea"/>
        <a:cs typeface="+mn-cs"/>
      </a:defRPr>
    </a:lvl2pPr>
    <a:lvl3pPr marL="713174" algn="l" defTabSz="713174" rtl="0" eaLnBrk="1" latinLnBrk="0" hangingPunct="1">
      <a:defRPr sz="1404" kern="1200">
        <a:solidFill>
          <a:schemeClr val="tx1"/>
        </a:solidFill>
        <a:latin typeface="+mn-lt"/>
        <a:ea typeface="+mn-ea"/>
        <a:cs typeface="+mn-cs"/>
      </a:defRPr>
    </a:lvl3pPr>
    <a:lvl4pPr marL="1069762" algn="l" defTabSz="713174" rtl="0" eaLnBrk="1" latinLnBrk="0" hangingPunct="1">
      <a:defRPr sz="1404" kern="1200">
        <a:solidFill>
          <a:schemeClr val="tx1"/>
        </a:solidFill>
        <a:latin typeface="+mn-lt"/>
        <a:ea typeface="+mn-ea"/>
        <a:cs typeface="+mn-cs"/>
      </a:defRPr>
    </a:lvl4pPr>
    <a:lvl5pPr marL="1426350" algn="l" defTabSz="713174" rtl="0" eaLnBrk="1" latinLnBrk="0" hangingPunct="1">
      <a:defRPr sz="1404" kern="1200">
        <a:solidFill>
          <a:schemeClr val="tx1"/>
        </a:solidFill>
        <a:latin typeface="+mn-lt"/>
        <a:ea typeface="+mn-ea"/>
        <a:cs typeface="+mn-cs"/>
      </a:defRPr>
    </a:lvl5pPr>
    <a:lvl6pPr marL="1782938" algn="l" defTabSz="713174" rtl="0" eaLnBrk="1" latinLnBrk="0" hangingPunct="1">
      <a:defRPr sz="1404" kern="1200">
        <a:solidFill>
          <a:schemeClr val="tx1"/>
        </a:solidFill>
        <a:latin typeface="+mn-lt"/>
        <a:ea typeface="+mn-ea"/>
        <a:cs typeface="+mn-cs"/>
      </a:defRPr>
    </a:lvl6pPr>
    <a:lvl7pPr marL="2139524" algn="l" defTabSz="713174" rtl="0" eaLnBrk="1" latinLnBrk="0" hangingPunct="1">
      <a:defRPr sz="1404" kern="1200">
        <a:solidFill>
          <a:schemeClr val="tx1"/>
        </a:solidFill>
        <a:latin typeface="+mn-lt"/>
        <a:ea typeface="+mn-ea"/>
        <a:cs typeface="+mn-cs"/>
      </a:defRPr>
    </a:lvl7pPr>
    <a:lvl8pPr marL="2496112" algn="l" defTabSz="713174" rtl="0" eaLnBrk="1" latinLnBrk="0" hangingPunct="1">
      <a:defRPr sz="1404" kern="1200">
        <a:solidFill>
          <a:schemeClr val="tx1"/>
        </a:solidFill>
        <a:latin typeface="+mn-lt"/>
        <a:ea typeface="+mn-ea"/>
        <a:cs typeface="+mn-cs"/>
      </a:defRPr>
    </a:lvl8pPr>
    <a:lvl9pPr marL="2852700" algn="l" defTabSz="713174"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0069"/>
    <a:srgbClr val="DAF2FF"/>
    <a:srgbClr val="2A6DCD"/>
    <a:srgbClr val="0D47A1"/>
    <a:srgbClr val="050505"/>
    <a:srgbClr val="941651"/>
    <a:srgbClr val="FF2F92"/>
    <a:srgbClr val="D45835"/>
    <a:srgbClr val="1976D2"/>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62"/>
    <p:restoredTop sz="74558"/>
  </p:normalViewPr>
  <p:slideViewPr>
    <p:cSldViewPr snapToGrid="0" snapToObjects="1">
      <p:cViewPr varScale="1">
        <p:scale>
          <a:sx n="133" d="100"/>
          <a:sy n="133" d="100"/>
        </p:scale>
        <p:origin x="1248" y="192"/>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5190FB-4013-DE45-BCC8-F4DA60292519}" type="datetimeFigureOut">
              <a:rPr lang="en-US" smtClean="0"/>
              <a:t>10/16/19</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3C4C0-2431-004D-AEB6-82128F6266CB}" type="slidenum">
              <a:rPr lang="en-US" smtClean="0"/>
              <a:t>‹#›</a:t>
            </a:fld>
            <a:endParaRPr lang="en-US"/>
          </a:p>
        </p:txBody>
      </p:sp>
    </p:spTree>
    <p:extLst>
      <p:ext uri="{BB962C8B-B14F-4D97-AF65-F5344CB8AC3E}">
        <p14:creationId xmlns:p14="http://schemas.microsoft.com/office/powerpoint/2010/main" val="2050727754"/>
      </p:ext>
    </p:extLst>
  </p:cSld>
  <p:clrMap bg1="lt1" tx1="dk1" bg2="lt2" tx2="dk2" accent1="accent1" accent2="accent2" accent3="accent3" accent4="accent4" accent5="accent5" accent6="accent6" hlink="hlink" folHlink="folHlink"/>
  <p:notesStyle>
    <a:lvl1pPr marL="0" algn="l" defTabSz="713174" rtl="0" eaLnBrk="1" latinLnBrk="0" hangingPunct="1">
      <a:defRPr sz="936" kern="1200">
        <a:solidFill>
          <a:schemeClr val="tx1"/>
        </a:solidFill>
        <a:latin typeface="+mn-lt"/>
        <a:ea typeface="+mn-ea"/>
        <a:cs typeface="+mn-cs"/>
      </a:defRPr>
    </a:lvl1pPr>
    <a:lvl2pPr marL="356588" algn="l" defTabSz="713174" rtl="0" eaLnBrk="1" latinLnBrk="0" hangingPunct="1">
      <a:defRPr sz="936" kern="1200">
        <a:solidFill>
          <a:schemeClr val="tx1"/>
        </a:solidFill>
        <a:latin typeface="+mn-lt"/>
        <a:ea typeface="+mn-ea"/>
        <a:cs typeface="+mn-cs"/>
      </a:defRPr>
    </a:lvl2pPr>
    <a:lvl3pPr marL="713174" algn="l" defTabSz="713174" rtl="0" eaLnBrk="1" latinLnBrk="0" hangingPunct="1">
      <a:defRPr sz="936" kern="1200">
        <a:solidFill>
          <a:schemeClr val="tx1"/>
        </a:solidFill>
        <a:latin typeface="+mn-lt"/>
        <a:ea typeface="+mn-ea"/>
        <a:cs typeface="+mn-cs"/>
      </a:defRPr>
    </a:lvl3pPr>
    <a:lvl4pPr marL="1069762" algn="l" defTabSz="713174" rtl="0" eaLnBrk="1" latinLnBrk="0" hangingPunct="1">
      <a:defRPr sz="936" kern="1200">
        <a:solidFill>
          <a:schemeClr val="tx1"/>
        </a:solidFill>
        <a:latin typeface="+mn-lt"/>
        <a:ea typeface="+mn-ea"/>
        <a:cs typeface="+mn-cs"/>
      </a:defRPr>
    </a:lvl4pPr>
    <a:lvl5pPr marL="1426350" algn="l" defTabSz="713174" rtl="0" eaLnBrk="1" latinLnBrk="0" hangingPunct="1">
      <a:defRPr sz="936" kern="1200">
        <a:solidFill>
          <a:schemeClr val="tx1"/>
        </a:solidFill>
        <a:latin typeface="+mn-lt"/>
        <a:ea typeface="+mn-ea"/>
        <a:cs typeface="+mn-cs"/>
      </a:defRPr>
    </a:lvl5pPr>
    <a:lvl6pPr marL="1782938" algn="l" defTabSz="713174" rtl="0" eaLnBrk="1" latinLnBrk="0" hangingPunct="1">
      <a:defRPr sz="936" kern="1200">
        <a:solidFill>
          <a:schemeClr val="tx1"/>
        </a:solidFill>
        <a:latin typeface="+mn-lt"/>
        <a:ea typeface="+mn-ea"/>
        <a:cs typeface="+mn-cs"/>
      </a:defRPr>
    </a:lvl6pPr>
    <a:lvl7pPr marL="2139524" algn="l" defTabSz="713174" rtl="0" eaLnBrk="1" latinLnBrk="0" hangingPunct="1">
      <a:defRPr sz="936" kern="1200">
        <a:solidFill>
          <a:schemeClr val="tx1"/>
        </a:solidFill>
        <a:latin typeface="+mn-lt"/>
        <a:ea typeface="+mn-ea"/>
        <a:cs typeface="+mn-cs"/>
      </a:defRPr>
    </a:lvl7pPr>
    <a:lvl8pPr marL="2496112" algn="l" defTabSz="713174" rtl="0" eaLnBrk="1" latinLnBrk="0" hangingPunct="1">
      <a:defRPr sz="936" kern="1200">
        <a:solidFill>
          <a:schemeClr val="tx1"/>
        </a:solidFill>
        <a:latin typeface="+mn-lt"/>
        <a:ea typeface="+mn-ea"/>
        <a:cs typeface="+mn-cs"/>
      </a:defRPr>
    </a:lvl8pPr>
    <a:lvl9pPr marL="2852700" algn="l" defTabSz="713174"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ngular.io/api/core/Injectabl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ngular.io/api/core/Directiv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ngular.io/api/core/Componen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ngular.io/api/core/Pip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ngular.io/api?type=pipe" TargetMode="External"/><Relationship Id="rId5" Type="http://schemas.openxmlformats.org/officeDocument/2006/relationships/hyperlink" Target="https://angular.io/api/common/CurrencyPipe" TargetMode="External"/><Relationship Id="rId4" Type="http://schemas.openxmlformats.org/officeDocument/2006/relationships/hyperlink" Target="https://angular.io/api/common/DatePip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ngular.io/api/common/http/HttpClien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angular.io/api/core/NgModule#bootstrap" TargetMode="External"/><Relationship Id="rId3" Type="http://schemas.openxmlformats.org/officeDocument/2006/relationships/hyperlink" Target="https://angular.io/api/core/NgModule" TargetMode="External"/><Relationship Id="rId7" Type="http://schemas.openxmlformats.org/officeDocument/2006/relationships/hyperlink" Target="https://angular.io/guide/architecture-services"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angular.io/api/core/NgModule#imports" TargetMode="External"/><Relationship Id="rId5" Type="http://schemas.openxmlformats.org/officeDocument/2006/relationships/hyperlink" Target="https://angular.io/guide/architecture-components" TargetMode="External"/><Relationship Id="rId4" Type="http://schemas.openxmlformats.org/officeDocument/2006/relationships/hyperlink" Target="https://angular.io/api/core/NgModule#declarations"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ngular.io/api/core/Componen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ngular.io/guide/lifecycle-hooks#onini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ngular.io/guide/template-syntax#inputs-outputs"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angular.io/guide/template-syntax#property-binding"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ngular.io/api/core/EventEmitter"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angular.io/guide/template-syntax#inputs-output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ngular.io/api/core/EventEmitter"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angular.io/guide/template-syntax#inputs-output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ngular.io/guide/api/router/Router"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angular.io/guide/api/router/Rout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ngular.io/guide/api/router/ActivatedRout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ngular.io/guide/api/router/ActivatedRout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ngular.io/guide/api/router/ActivatedRout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ngular.io/api/core/Componen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ngular.io/api/core/Componen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kern="1200" dirty="0">
                <a:solidFill>
                  <a:schemeClr val="tx1"/>
                </a:solidFill>
                <a:effectLst/>
                <a:latin typeface="+mn-lt"/>
                <a:ea typeface="+mn-ea"/>
                <a:cs typeface="+mn-cs"/>
              </a:rPr>
              <a:t>Angular is a platform that makes it easy to build applications with the web. </a:t>
            </a:r>
          </a:p>
          <a:p>
            <a:r>
              <a:rPr lang="en-US" sz="936" b="0" i="0" kern="1200" dirty="0">
                <a:solidFill>
                  <a:schemeClr val="tx1"/>
                </a:solidFill>
                <a:effectLst/>
                <a:latin typeface="+mn-lt"/>
                <a:ea typeface="+mn-ea"/>
                <a:cs typeface="+mn-cs"/>
              </a:rPr>
              <a:t>Angular combines declarative templates, dependency injection, end to end tooling, and integrated best practices to solve development challenges. </a:t>
            </a:r>
          </a:p>
          <a:p>
            <a:endParaRPr lang="en-US" dirty="0"/>
          </a:p>
        </p:txBody>
      </p:sp>
      <p:sp>
        <p:nvSpPr>
          <p:cNvPr id="4" name="Slide Number Placeholder 3"/>
          <p:cNvSpPr>
            <a:spLocks noGrp="1"/>
          </p:cNvSpPr>
          <p:nvPr>
            <p:ph type="sldNum" sz="quarter" idx="5"/>
          </p:nvPr>
        </p:nvSpPr>
        <p:spPr/>
        <p:txBody>
          <a:bodyPr/>
          <a:lstStyle/>
          <a:p>
            <a:fld id="{B1E3C4C0-2431-004D-AEB6-82128F6266CB}" type="slidenum">
              <a:rPr lang="en-US" smtClean="0"/>
              <a:t>3</a:t>
            </a:fld>
            <a:endParaRPr lang="en-US"/>
          </a:p>
        </p:txBody>
      </p:sp>
    </p:spTree>
    <p:extLst>
      <p:ext uri="{BB962C8B-B14F-4D97-AF65-F5344CB8AC3E}">
        <p14:creationId xmlns:p14="http://schemas.microsoft.com/office/powerpoint/2010/main" val="3292741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1" u="none" strike="noStrike" kern="1200" dirty="0">
                <a:solidFill>
                  <a:schemeClr val="tx1"/>
                </a:solidFill>
                <a:effectLst/>
                <a:latin typeface="+mn-lt"/>
                <a:ea typeface="+mn-ea"/>
                <a:cs typeface="+mn-cs"/>
              </a:rPr>
              <a:t>Data binding:</a:t>
            </a:r>
          </a:p>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Property binding</a:t>
            </a:r>
            <a:r>
              <a:rPr lang="en-US" sz="936" b="0" i="0" u="none" strike="noStrike" kern="1200" dirty="0">
                <a:solidFill>
                  <a:schemeClr val="tx1"/>
                </a:solidFill>
                <a:effectLst/>
                <a:latin typeface="+mn-lt"/>
                <a:ea typeface="+mn-ea"/>
                <a:cs typeface="+mn-cs"/>
              </a:rPr>
              <a:t> lets you interpolate values that are computed from your application data into the HTML.</a:t>
            </a:r>
          </a:p>
          <a:p>
            <a:endParaRPr lang="en-US" sz="936" b="0" i="1" u="none" strike="noStrike" kern="1200" dirty="0">
              <a:solidFill>
                <a:schemeClr val="tx1"/>
              </a:solidFill>
              <a:effectLst/>
              <a:latin typeface="+mn-lt"/>
              <a:ea typeface="+mn-ea"/>
              <a:cs typeface="+mn-cs"/>
            </a:endParaRPr>
          </a:p>
          <a:p>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Event binding</a:t>
            </a:r>
            <a:r>
              <a:rPr lang="en-US" sz="936" b="0" i="0" u="none" strike="noStrike" kern="1200" dirty="0">
                <a:solidFill>
                  <a:schemeClr val="tx1"/>
                </a:solidFill>
                <a:effectLst/>
                <a:latin typeface="+mn-lt"/>
                <a:ea typeface="+mn-ea"/>
                <a:cs typeface="+mn-cs"/>
              </a:rPr>
              <a:t> lets your app respond to user input in the target environment by updating your application data.</a:t>
            </a:r>
          </a:p>
          <a:p>
            <a:endParaRPr lang="en-US" sz="936" b="0" i="1"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Before a view is displayed, Angular evaluates the directives and resolves the binding syntax in the template to modify the HTML elements and the DOM, according to your program data and logic. Angular supports </a:t>
            </a:r>
            <a:r>
              <a:rPr lang="en-US" sz="936" b="0" i="1" u="none" strike="noStrike" kern="1200" dirty="0">
                <a:solidFill>
                  <a:schemeClr val="tx1"/>
                </a:solidFill>
                <a:effectLst/>
                <a:latin typeface="+mn-lt"/>
                <a:ea typeface="+mn-ea"/>
                <a:cs typeface="+mn-cs"/>
              </a:rPr>
              <a:t>two-way data binding</a:t>
            </a:r>
            <a:r>
              <a:rPr lang="en-US" sz="936" b="0" i="0" u="none" strike="noStrike" kern="1200" dirty="0">
                <a:solidFill>
                  <a:schemeClr val="tx1"/>
                </a:solidFill>
                <a:effectLst/>
                <a:latin typeface="+mn-lt"/>
                <a:ea typeface="+mn-ea"/>
                <a:cs typeface="+mn-cs"/>
              </a:rPr>
              <a:t>, meaning that changes in the DOM, such as user choices, can also be reflected back into your program data.</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Your templates can also use </a:t>
            </a:r>
            <a:r>
              <a:rPr lang="en-US" sz="936" b="0" i="1" u="none" strike="noStrike" kern="1200" dirty="0">
                <a:solidFill>
                  <a:schemeClr val="tx1"/>
                </a:solidFill>
                <a:effectLst/>
                <a:latin typeface="+mn-lt"/>
                <a:ea typeface="+mn-ea"/>
                <a:cs typeface="+mn-cs"/>
              </a:rPr>
              <a:t>pipes</a:t>
            </a:r>
            <a:r>
              <a:rPr lang="en-US" sz="936" b="0" i="0" u="none" strike="noStrike" kern="1200" dirty="0">
                <a:solidFill>
                  <a:schemeClr val="tx1"/>
                </a:solidFill>
                <a:effectLst/>
                <a:latin typeface="+mn-lt"/>
                <a:ea typeface="+mn-ea"/>
                <a:cs typeface="+mn-cs"/>
              </a:rPr>
              <a:t> to improve the user experience by transforming values for display. Use pipes to display, for example, dates and currency values in a way appropriate to the user's locale. Angular provides predefined pipes for common transformations, and you can also define your own.</a:t>
            </a:r>
          </a:p>
        </p:txBody>
      </p:sp>
      <p:sp>
        <p:nvSpPr>
          <p:cNvPr id="4" name="Slide Number Placeholder 3"/>
          <p:cNvSpPr>
            <a:spLocks noGrp="1"/>
          </p:cNvSpPr>
          <p:nvPr>
            <p:ph type="sldNum" sz="quarter" idx="10"/>
          </p:nvPr>
        </p:nvSpPr>
        <p:spPr/>
        <p:txBody>
          <a:bodyPr/>
          <a:lstStyle/>
          <a:p>
            <a:fld id="{B1E3C4C0-2431-004D-AEB6-82128F6266CB}" type="slidenum">
              <a:rPr lang="en-US" smtClean="0"/>
              <a:t>12</a:t>
            </a:fld>
            <a:endParaRPr lang="en-US"/>
          </a:p>
        </p:txBody>
      </p:sp>
    </p:spTree>
    <p:extLst>
      <p:ext uri="{BB962C8B-B14F-4D97-AF65-F5344CB8AC3E}">
        <p14:creationId xmlns:p14="http://schemas.microsoft.com/office/powerpoint/2010/main" val="2333727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13</a:t>
            </a:fld>
            <a:endParaRPr lang="en-US"/>
          </a:p>
        </p:txBody>
      </p:sp>
    </p:spTree>
    <p:extLst>
      <p:ext uri="{BB962C8B-B14F-4D97-AF65-F5344CB8AC3E}">
        <p14:creationId xmlns:p14="http://schemas.microsoft.com/office/powerpoint/2010/main" val="2572759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For data or logic that is not associated with a specific view, and that you want to share across components, you create a </a:t>
            </a:r>
            <a:r>
              <a:rPr lang="en-US" sz="936" b="0" i="1" u="none" strike="noStrike" kern="1200" dirty="0">
                <a:solidFill>
                  <a:schemeClr val="tx1"/>
                </a:solidFill>
                <a:effectLst/>
                <a:latin typeface="+mn-lt"/>
                <a:ea typeface="+mn-ea"/>
                <a:cs typeface="+mn-cs"/>
              </a:rPr>
              <a:t>service</a:t>
            </a:r>
            <a:r>
              <a:rPr lang="en-US" sz="936" b="0" i="0" u="none" strike="noStrike" kern="1200" dirty="0">
                <a:solidFill>
                  <a:schemeClr val="tx1"/>
                </a:solidFill>
                <a:effectLst/>
                <a:latin typeface="+mn-lt"/>
                <a:ea typeface="+mn-ea"/>
                <a:cs typeface="+mn-cs"/>
              </a:rPr>
              <a:t> class. </a:t>
            </a:r>
          </a:p>
          <a:p>
            <a:r>
              <a:rPr lang="en-US" sz="936" b="0" i="0" u="none" strike="noStrike" kern="1200" dirty="0">
                <a:solidFill>
                  <a:schemeClr val="tx1"/>
                </a:solidFill>
                <a:effectLst/>
                <a:latin typeface="+mn-lt"/>
                <a:ea typeface="+mn-ea"/>
                <a:cs typeface="+mn-cs"/>
              </a:rPr>
              <a:t> </a:t>
            </a:r>
          </a:p>
          <a:p>
            <a:r>
              <a:rPr lang="en-US" sz="936" b="0" i="0" u="none" strike="noStrike" kern="1200" dirty="0">
                <a:solidFill>
                  <a:schemeClr val="tx1"/>
                </a:solidFill>
                <a:effectLst/>
                <a:latin typeface="+mn-lt"/>
                <a:ea typeface="+mn-ea"/>
                <a:cs typeface="+mn-cs"/>
              </a:rPr>
              <a:t>A service class definition is immediately preceded by the @</a:t>
            </a:r>
            <a:r>
              <a:rPr lang="en-US" sz="936" b="0" i="0" u="none" strike="noStrike" kern="1200" dirty="0">
                <a:solidFill>
                  <a:schemeClr val="tx1"/>
                </a:solidFill>
                <a:effectLst/>
                <a:latin typeface="+mn-lt"/>
                <a:ea typeface="+mn-ea"/>
                <a:cs typeface="+mn-cs"/>
                <a:hlinkClick r:id="rId3"/>
              </a:rPr>
              <a:t>Injectable</a:t>
            </a:r>
            <a:r>
              <a:rPr lang="en-US" sz="936" b="0" i="0" u="none" strike="noStrike" kern="1200" dirty="0">
                <a:solidFill>
                  <a:schemeClr val="tx1"/>
                </a:solidFill>
                <a:effectLst/>
                <a:latin typeface="+mn-lt"/>
                <a:ea typeface="+mn-ea"/>
                <a:cs typeface="+mn-cs"/>
              </a:rPr>
              <a:t> decorator. T</a:t>
            </a:r>
          </a:p>
          <a:p>
            <a:r>
              <a:rPr lang="en-US" sz="936" b="0" i="0" u="none" strike="noStrike" kern="1200" dirty="0">
                <a:solidFill>
                  <a:schemeClr val="tx1"/>
                </a:solidFill>
                <a:effectLst/>
                <a:latin typeface="+mn-lt"/>
                <a:ea typeface="+mn-ea"/>
                <a:cs typeface="+mn-cs"/>
              </a:rPr>
              <a:t>he decorator provides the metadata that allows your service to be </a:t>
            </a:r>
            <a:r>
              <a:rPr lang="en-US" sz="936" b="0" i="1" u="none" strike="noStrike" kern="1200" dirty="0">
                <a:solidFill>
                  <a:schemeClr val="tx1"/>
                </a:solidFill>
                <a:effectLst/>
                <a:latin typeface="+mn-lt"/>
                <a:ea typeface="+mn-ea"/>
                <a:cs typeface="+mn-cs"/>
              </a:rPr>
              <a:t>injected</a:t>
            </a:r>
            <a:r>
              <a:rPr lang="en-US" sz="936" b="0" i="0" u="none" strike="noStrike" kern="1200" dirty="0">
                <a:solidFill>
                  <a:schemeClr val="tx1"/>
                </a:solidFill>
                <a:effectLst/>
                <a:latin typeface="+mn-lt"/>
                <a:ea typeface="+mn-ea"/>
                <a:cs typeface="+mn-cs"/>
              </a:rPr>
              <a:t> into client components as a dependency.</a:t>
            </a:r>
          </a:p>
          <a:p>
            <a:endParaRPr lang="en-US" sz="936" b="0" i="0" u="none" strike="noStrike" kern="1200" dirty="0">
              <a:solidFill>
                <a:schemeClr val="tx1"/>
              </a:solidFill>
              <a:effectLst/>
              <a:latin typeface="+mn-lt"/>
              <a:ea typeface="+mn-ea"/>
              <a:cs typeface="+mn-cs"/>
            </a:endParaRPr>
          </a:p>
          <a:p>
            <a:r>
              <a:rPr lang="en-US" sz="936" b="0" i="1" u="none" strike="noStrike" kern="1200" dirty="0">
                <a:solidFill>
                  <a:schemeClr val="tx1"/>
                </a:solidFill>
                <a:effectLst/>
                <a:latin typeface="+mn-lt"/>
                <a:ea typeface="+mn-ea"/>
                <a:cs typeface="+mn-cs"/>
              </a:rPr>
              <a:t>Dependency injection</a:t>
            </a:r>
            <a:r>
              <a:rPr lang="en-US" sz="936" b="0" i="0" u="none" strike="noStrike" kern="1200" dirty="0">
                <a:solidFill>
                  <a:schemeClr val="tx1"/>
                </a:solidFill>
                <a:effectLst/>
                <a:latin typeface="+mn-lt"/>
                <a:ea typeface="+mn-ea"/>
                <a:cs typeface="+mn-cs"/>
              </a:rPr>
              <a:t> lets you keep your component classes lean and efficient. </a:t>
            </a:r>
          </a:p>
          <a:p>
            <a:r>
              <a:rPr lang="en-US" sz="936" b="0" i="0" u="none" strike="noStrike" kern="1200" dirty="0">
                <a:solidFill>
                  <a:schemeClr val="tx1"/>
                </a:solidFill>
                <a:effectLst/>
                <a:latin typeface="+mn-lt"/>
                <a:ea typeface="+mn-ea"/>
                <a:cs typeface="+mn-cs"/>
              </a:rPr>
              <a:t>They don't fetch data from the server, validate user input, or log directly to the console; they delegate such tasks to services.</a:t>
            </a:r>
          </a:p>
        </p:txBody>
      </p:sp>
      <p:sp>
        <p:nvSpPr>
          <p:cNvPr id="4" name="Slide Number Placeholder 3"/>
          <p:cNvSpPr>
            <a:spLocks noGrp="1"/>
          </p:cNvSpPr>
          <p:nvPr>
            <p:ph type="sldNum" sz="quarter" idx="10"/>
          </p:nvPr>
        </p:nvSpPr>
        <p:spPr/>
        <p:txBody>
          <a:bodyPr/>
          <a:lstStyle/>
          <a:p>
            <a:fld id="{B1E3C4C0-2431-004D-AEB6-82128F6266CB}" type="slidenum">
              <a:rPr lang="en-US" smtClean="0"/>
              <a:t>14</a:t>
            </a:fld>
            <a:endParaRPr lang="en-US"/>
          </a:p>
        </p:txBody>
      </p:sp>
    </p:spTree>
    <p:extLst>
      <p:ext uri="{BB962C8B-B14F-4D97-AF65-F5344CB8AC3E}">
        <p14:creationId xmlns:p14="http://schemas.microsoft.com/office/powerpoint/2010/main" val="3634605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Angular templates are </a:t>
            </a:r>
            <a:r>
              <a:rPr lang="en-US" sz="936" b="0" i="1" u="none" strike="noStrike" kern="1200" dirty="0">
                <a:solidFill>
                  <a:schemeClr val="tx1"/>
                </a:solidFill>
                <a:effectLst/>
                <a:latin typeface="+mn-lt"/>
                <a:ea typeface="+mn-ea"/>
                <a:cs typeface="+mn-cs"/>
              </a:rPr>
              <a:t>dynamic</a:t>
            </a:r>
            <a:r>
              <a:rPr lang="en-US" sz="936" b="0" i="0" u="none" strike="noStrike" kern="1200" dirty="0">
                <a:solidFill>
                  <a:schemeClr val="tx1"/>
                </a:solidFill>
                <a:effectLst/>
                <a:latin typeface="+mn-lt"/>
                <a:ea typeface="+mn-ea"/>
                <a:cs typeface="+mn-cs"/>
              </a:rPr>
              <a:t>. When Angular renders them, it transforms the DOM according to the instructions given by </a:t>
            </a:r>
            <a:r>
              <a:rPr lang="en-US" sz="936" b="0" i="1" u="none" strike="noStrike" kern="1200" dirty="0">
                <a:solidFill>
                  <a:schemeClr val="tx1"/>
                </a:solidFill>
                <a:effectLst/>
                <a:latin typeface="+mn-lt"/>
                <a:ea typeface="+mn-ea"/>
                <a:cs typeface="+mn-cs"/>
              </a:rPr>
              <a:t>directives</a:t>
            </a:r>
            <a:r>
              <a:rPr lang="en-US" sz="936" b="0" i="0" u="none" strike="noStrike" kern="1200" dirty="0">
                <a:solidFill>
                  <a:schemeClr val="tx1"/>
                </a:solidFill>
                <a:effectLst/>
                <a:latin typeface="+mn-lt"/>
                <a:ea typeface="+mn-ea"/>
                <a:cs typeface="+mn-cs"/>
              </a:rPr>
              <a:t>. </a:t>
            </a:r>
          </a:p>
          <a:p>
            <a:r>
              <a:rPr lang="en-US" sz="936" b="0" i="0" u="none" strike="noStrike" kern="1200" dirty="0">
                <a:solidFill>
                  <a:schemeClr val="tx1"/>
                </a:solidFill>
                <a:effectLst/>
                <a:latin typeface="+mn-lt"/>
                <a:ea typeface="+mn-ea"/>
                <a:cs typeface="+mn-cs"/>
              </a:rPr>
              <a:t>A directive is a class with a @</a:t>
            </a:r>
            <a:r>
              <a:rPr lang="en-US" sz="936" b="0" i="0" u="none" strike="noStrike" kern="1200" dirty="0">
                <a:solidFill>
                  <a:schemeClr val="tx1"/>
                </a:solidFill>
                <a:effectLst/>
                <a:latin typeface="+mn-lt"/>
                <a:ea typeface="+mn-ea"/>
                <a:cs typeface="+mn-cs"/>
                <a:hlinkClick r:id="rId3"/>
              </a:rPr>
              <a:t>Directive</a:t>
            </a:r>
            <a:r>
              <a:rPr lang="en-US" sz="936" b="0" i="0" u="none" strike="noStrike" kern="1200" dirty="0">
                <a:solidFill>
                  <a:schemeClr val="tx1"/>
                </a:solidFill>
                <a:effectLst/>
                <a:latin typeface="+mn-lt"/>
                <a:ea typeface="+mn-ea"/>
                <a:cs typeface="+mn-cs"/>
              </a:rPr>
              <a:t> decorator.</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A component is technically a directive - but components are so distinctive and central to Angular applications that Angular defines the @</a:t>
            </a:r>
            <a:r>
              <a:rPr lang="en-US" sz="936" b="0" i="0" u="none" strike="noStrike" kern="1200" dirty="0">
                <a:solidFill>
                  <a:schemeClr val="tx1"/>
                </a:solidFill>
                <a:effectLst/>
                <a:latin typeface="+mn-lt"/>
                <a:ea typeface="+mn-ea"/>
                <a:cs typeface="+mn-cs"/>
                <a:hlinkClick r:id="rId4"/>
              </a:rPr>
              <a:t>Component</a:t>
            </a:r>
            <a:r>
              <a:rPr lang="en-US" sz="936" b="0" i="0" u="none" strike="noStrike" kern="1200" dirty="0">
                <a:solidFill>
                  <a:schemeClr val="tx1"/>
                </a:solidFill>
                <a:effectLst/>
                <a:latin typeface="+mn-lt"/>
                <a:ea typeface="+mn-ea"/>
                <a:cs typeface="+mn-cs"/>
              </a:rPr>
              <a:t> decorator, which extends the @</a:t>
            </a:r>
            <a:r>
              <a:rPr lang="en-US" sz="936" b="0" i="0" u="none" strike="noStrike" kern="1200" dirty="0">
                <a:solidFill>
                  <a:schemeClr val="tx1"/>
                </a:solidFill>
                <a:effectLst/>
                <a:latin typeface="+mn-lt"/>
                <a:ea typeface="+mn-ea"/>
                <a:cs typeface="+mn-cs"/>
                <a:hlinkClick r:id="rId3"/>
              </a:rPr>
              <a:t>Directive</a:t>
            </a:r>
            <a:r>
              <a:rPr lang="en-US" sz="936" b="0" i="0" u="none" strike="noStrike" kern="1200" dirty="0">
                <a:solidFill>
                  <a:schemeClr val="tx1"/>
                </a:solidFill>
                <a:effectLst/>
                <a:latin typeface="+mn-lt"/>
                <a:ea typeface="+mn-ea"/>
                <a:cs typeface="+mn-cs"/>
              </a:rPr>
              <a:t> decorator with template-oriented features.</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There are two kinds of directives:  </a:t>
            </a:r>
          </a:p>
          <a:p>
            <a:r>
              <a:rPr lang="en-US" sz="936" b="0" i="1" u="none" strike="noStrike" kern="1200" dirty="0">
                <a:solidFill>
                  <a:schemeClr val="tx1"/>
                </a:solidFill>
                <a:effectLst/>
                <a:latin typeface="+mn-lt"/>
                <a:ea typeface="+mn-ea"/>
                <a:cs typeface="+mn-cs"/>
              </a:rPr>
              <a:t>- structural</a:t>
            </a:r>
            <a:r>
              <a:rPr lang="en-US" sz="936" b="0" i="0" u="none" strike="noStrike" kern="1200" dirty="0">
                <a:solidFill>
                  <a:schemeClr val="tx1"/>
                </a:solidFill>
                <a:effectLst/>
                <a:latin typeface="+mn-lt"/>
                <a:ea typeface="+mn-ea"/>
                <a:cs typeface="+mn-cs"/>
              </a:rPr>
              <a:t> directives  - change DOM</a:t>
            </a:r>
          </a:p>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1" u="none" strike="noStrike" kern="1200" dirty="0">
                <a:solidFill>
                  <a:schemeClr val="tx1"/>
                </a:solidFill>
                <a:effectLst/>
                <a:latin typeface="+mn-lt"/>
                <a:ea typeface="+mn-ea"/>
                <a:cs typeface="+mn-cs"/>
              </a:rPr>
              <a:t>- attribute</a:t>
            </a:r>
            <a:r>
              <a:rPr lang="en-US" sz="936" b="0" i="0" u="none" strike="noStrike" kern="1200" dirty="0">
                <a:solidFill>
                  <a:schemeClr val="tx1"/>
                </a:solidFill>
                <a:effectLst/>
                <a:latin typeface="+mn-lt"/>
                <a:ea typeface="+mn-ea"/>
                <a:cs typeface="+mn-cs"/>
              </a:rPr>
              <a:t> directives - </a:t>
            </a:r>
            <a:r>
              <a:rPr lang="en-US" sz="936" kern="1200" dirty="0">
                <a:solidFill>
                  <a:schemeClr val="tx1"/>
                </a:solidFill>
                <a:effectLst/>
                <a:latin typeface="+mn-lt"/>
                <a:ea typeface="+mn-ea"/>
                <a:cs typeface="+mn-cs"/>
              </a:rPr>
              <a:t>only change the element they where it's placed on</a:t>
            </a:r>
          </a:p>
          <a:p>
            <a:endParaRPr lang="en-US" sz="936" b="0" i="0"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15</a:t>
            </a:fld>
            <a:endParaRPr lang="en-US"/>
          </a:p>
        </p:txBody>
      </p:sp>
    </p:spTree>
    <p:extLst>
      <p:ext uri="{BB962C8B-B14F-4D97-AF65-F5344CB8AC3E}">
        <p14:creationId xmlns:p14="http://schemas.microsoft.com/office/powerpoint/2010/main" val="2467590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Pipes let you declare display-value transformations in your template HTML. </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A class with the </a:t>
            </a:r>
            <a:r>
              <a:rPr lang="en-US" dirty="0"/>
              <a:t>@</a:t>
            </a:r>
            <a:r>
              <a:rPr lang="en-US" b="0" u="none" strike="noStrike" dirty="0">
                <a:effectLst/>
                <a:hlinkClick r:id="rId3"/>
              </a:rPr>
              <a:t>Pipe</a:t>
            </a:r>
            <a:r>
              <a:rPr lang="en-US" sz="936" b="0" i="0" u="none" strike="noStrike" kern="1200" dirty="0">
                <a:solidFill>
                  <a:schemeClr val="tx1"/>
                </a:solidFill>
                <a:effectLst/>
                <a:latin typeface="+mn-lt"/>
                <a:ea typeface="+mn-ea"/>
                <a:cs typeface="+mn-cs"/>
              </a:rPr>
              <a:t> decorator defines a function that transforms input values to output values for display in a view.</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Angular defines various pipes, such as the </a:t>
            </a:r>
            <a:r>
              <a:rPr lang="en-US" sz="936" b="0" i="0" u="none" strike="noStrike" kern="1200" dirty="0">
                <a:solidFill>
                  <a:schemeClr val="tx1"/>
                </a:solidFill>
                <a:effectLst/>
                <a:latin typeface="+mn-lt"/>
                <a:ea typeface="+mn-ea"/>
                <a:cs typeface="+mn-cs"/>
                <a:hlinkClick r:id="rId4"/>
              </a:rPr>
              <a:t>date</a:t>
            </a:r>
            <a:r>
              <a:rPr lang="en-US" sz="936" b="0" i="0" u="none" strike="noStrike" kern="1200" dirty="0">
                <a:solidFill>
                  <a:schemeClr val="tx1"/>
                </a:solidFill>
                <a:effectLst/>
                <a:latin typeface="+mn-lt"/>
                <a:ea typeface="+mn-ea"/>
                <a:cs typeface="+mn-cs"/>
              </a:rPr>
              <a:t> pipe and </a:t>
            </a:r>
            <a:r>
              <a:rPr lang="en-US" sz="936" b="0" i="0" u="none" strike="noStrike" kern="1200" dirty="0">
                <a:solidFill>
                  <a:schemeClr val="tx1"/>
                </a:solidFill>
                <a:effectLst/>
                <a:latin typeface="+mn-lt"/>
                <a:ea typeface="+mn-ea"/>
                <a:cs typeface="+mn-cs"/>
                <a:hlinkClick r:id="rId5"/>
              </a:rPr>
              <a:t>currency</a:t>
            </a:r>
            <a:r>
              <a:rPr lang="en-US" sz="936" b="0" i="0" u="none" strike="noStrike" kern="1200" dirty="0">
                <a:solidFill>
                  <a:schemeClr val="tx1"/>
                </a:solidFill>
                <a:effectLst/>
                <a:latin typeface="+mn-lt"/>
                <a:ea typeface="+mn-ea"/>
                <a:cs typeface="+mn-cs"/>
              </a:rPr>
              <a:t> pipe; for a complete list, see the </a:t>
            </a:r>
            <a:r>
              <a:rPr lang="en-US" sz="936" b="0" i="0" u="none" strike="noStrike" kern="1200" dirty="0">
                <a:solidFill>
                  <a:schemeClr val="tx1"/>
                </a:solidFill>
                <a:effectLst/>
                <a:latin typeface="+mn-lt"/>
                <a:ea typeface="+mn-ea"/>
                <a:cs typeface="+mn-cs"/>
                <a:hlinkClick r:id="rId6"/>
              </a:rPr>
              <a:t>Pipes API list</a:t>
            </a:r>
            <a:r>
              <a:rPr lang="en-US" sz="936" b="0" i="0" u="none" strike="noStrike" kern="1200" dirty="0">
                <a:solidFill>
                  <a:schemeClr val="tx1"/>
                </a:solidFill>
                <a:effectLst/>
                <a:latin typeface="+mn-lt"/>
                <a:ea typeface="+mn-ea"/>
                <a:cs typeface="+mn-cs"/>
              </a:rPr>
              <a:t>. You can also define new pipes.</a:t>
            </a:r>
          </a:p>
        </p:txBody>
      </p:sp>
      <p:sp>
        <p:nvSpPr>
          <p:cNvPr id="4" name="Slide Number Placeholder 3"/>
          <p:cNvSpPr>
            <a:spLocks noGrp="1"/>
          </p:cNvSpPr>
          <p:nvPr>
            <p:ph type="sldNum" sz="quarter" idx="10"/>
          </p:nvPr>
        </p:nvSpPr>
        <p:spPr/>
        <p:txBody>
          <a:bodyPr/>
          <a:lstStyle/>
          <a:p>
            <a:fld id="{B1E3C4C0-2431-004D-AEB6-82128F6266CB}" type="slidenum">
              <a:rPr lang="en-US" smtClean="0"/>
              <a:t>16</a:t>
            </a:fld>
            <a:endParaRPr lang="en-US"/>
          </a:p>
        </p:txBody>
      </p:sp>
    </p:spTree>
    <p:extLst>
      <p:ext uri="{BB962C8B-B14F-4D97-AF65-F5344CB8AC3E}">
        <p14:creationId xmlns:p14="http://schemas.microsoft.com/office/powerpoint/2010/main" val="1235498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17</a:t>
            </a:fld>
            <a:endParaRPr lang="en-US"/>
          </a:p>
        </p:txBody>
      </p:sp>
    </p:spTree>
    <p:extLst>
      <p:ext uri="{BB962C8B-B14F-4D97-AF65-F5344CB8AC3E}">
        <p14:creationId xmlns:p14="http://schemas.microsoft.com/office/powerpoint/2010/main" val="3959359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Most front-end applications communicate with backend services over the HTTP protocol. </a:t>
            </a:r>
          </a:p>
          <a:p>
            <a:r>
              <a:rPr lang="en-US" sz="936" b="0" i="0" u="none" strike="noStrike" kern="1200" dirty="0">
                <a:solidFill>
                  <a:schemeClr val="tx1"/>
                </a:solidFill>
                <a:effectLst/>
                <a:latin typeface="+mn-lt"/>
                <a:ea typeface="+mn-ea"/>
                <a:cs typeface="+mn-cs"/>
              </a:rPr>
              <a:t>Modern browsers support two different APIs for making HTTP requests: the </a:t>
            </a:r>
            <a:r>
              <a:rPr lang="en-US" sz="936" b="0" i="0" u="none" strike="noStrike" kern="1200" dirty="0" err="1">
                <a:solidFill>
                  <a:schemeClr val="tx1"/>
                </a:solidFill>
                <a:effectLst/>
                <a:latin typeface="+mn-lt"/>
                <a:ea typeface="+mn-ea"/>
                <a:cs typeface="+mn-cs"/>
              </a:rPr>
              <a:t>XMLHttpRequest</a:t>
            </a:r>
            <a:r>
              <a:rPr lang="en-US" sz="936" b="0" i="0" u="none" strike="noStrike" kern="1200" dirty="0">
                <a:solidFill>
                  <a:schemeClr val="tx1"/>
                </a:solidFill>
                <a:effectLst/>
                <a:latin typeface="+mn-lt"/>
                <a:ea typeface="+mn-ea"/>
                <a:cs typeface="+mn-cs"/>
              </a:rPr>
              <a:t> interface and the fetch() API.</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The </a:t>
            </a:r>
            <a:r>
              <a:rPr lang="en-US" sz="936" b="0" i="0" u="none" strike="noStrike" kern="1200" dirty="0">
                <a:solidFill>
                  <a:schemeClr val="tx1"/>
                </a:solidFill>
                <a:effectLst/>
                <a:latin typeface="+mn-lt"/>
                <a:ea typeface="+mn-ea"/>
                <a:cs typeface="+mn-cs"/>
                <a:hlinkClick r:id="rId3"/>
              </a:rPr>
              <a:t>HttpClient</a:t>
            </a:r>
            <a:r>
              <a:rPr lang="en-US" sz="936" b="0" i="0" u="none" strike="noStrike" kern="1200" dirty="0">
                <a:solidFill>
                  <a:schemeClr val="tx1"/>
                </a:solidFill>
                <a:effectLst/>
                <a:latin typeface="+mn-lt"/>
                <a:ea typeface="+mn-ea"/>
                <a:cs typeface="+mn-cs"/>
              </a:rPr>
              <a:t> in @angular/common/http offers a simplified client HTTP API for Angular applications that rests on the </a:t>
            </a:r>
            <a:r>
              <a:rPr lang="en-US" sz="936" b="0" i="0" u="none" strike="noStrike" kern="1200" dirty="0" err="1">
                <a:solidFill>
                  <a:schemeClr val="tx1"/>
                </a:solidFill>
                <a:effectLst/>
                <a:latin typeface="+mn-lt"/>
                <a:ea typeface="+mn-ea"/>
                <a:cs typeface="+mn-cs"/>
              </a:rPr>
              <a:t>XMLHttpRequest</a:t>
            </a:r>
            <a:r>
              <a:rPr lang="en-US" sz="936" b="0" i="0" u="none" strike="noStrike" kern="1200" dirty="0">
                <a:solidFill>
                  <a:schemeClr val="tx1"/>
                </a:solidFill>
                <a:effectLst/>
                <a:latin typeface="+mn-lt"/>
                <a:ea typeface="+mn-ea"/>
                <a:cs typeface="+mn-cs"/>
              </a:rPr>
              <a:t> interface exposed by browsers. </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Additional benefits of </a:t>
            </a:r>
            <a:r>
              <a:rPr lang="en-US" sz="936" b="0" i="0" u="none" strike="noStrike" kern="1200" dirty="0">
                <a:solidFill>
                  <a:schemeClr val="tx1"/>
                </a:solidFill>
                <a:effectLst/>
                <a:latin typeface="+mn-lt"/>
                <a:ea typeface="+mn-ea"/>
                <a:cs typeface="+mn-cs"/>
                <a:hlinkClick r:id="rId3"/>
              </a:rPr>
              <a:t>HttpClient</a:t>
            </a:r>
            <a:r>
              <a:rPr lang="en-US" sz="936" b="0" i="0" u="none" strike="noStrike" kern="1200" dirty="0">
                <a:solidFill>
                  <a:schemeClr val="tx1"/>
                </a:solidFill>
                <a:effectLst/>
                <a:latin typeface="+mn-lt"/>
                <a:ea typeface="+mn-ea"/>
                <a:cs typeface="+mn-cs"/>
              </a:rPr>
              <a:t> include testability features, typed request and response objects, request and response interception, </a:t>
            </a:r>
            <a:r>
              <a:rPr lang="en-US" sz="936" b="0" i="0" u="none" strike="noStrike" kern="1200" dirty="0" err="1">
                <a:solidFill>
                  <a:schemeClr val="tx1"/>
                </a:solidFill>
                <a:effectLst/>
                <a:latin typeface="+mn-lt"/>
                <a:ea typeface="+mn-ea"/>
                <a:cs typeface="+mn-cs"/>
              </a:rPr>
              <a:t>Observableapis</a:t>
            </a:r>
            <a:r>
              <a:rPr lang="en-US" sz="936" b="0" i="0" u="none" strike="noStrike" kern="1200" dirty="0">
                <a:solidFill>
                  <a:schemeClr val="tx1"/>
                </a:solidFill>
                <a:effectLst/>
                <a:latin typeface="+mn-lt"/>
                <a:ea typeface="+mn-ea"/>
                <a:cs typeface="+mn-cs"/>
              </a:rPr>
              <a:t>, and streamlined error handling</a:t>
            </a:r>
          </a:p>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18</a:t>
            </a:fld>
            <a:endParaRPr lang="en-US"/>
          </a:p>
        </p:txBody>
      </p:sp>
    </p:spTree>
    <p:extLst>
      <p:ext uri="{BB962C8B-B14F-4D97-AF65-F5344CB8AC3E}">
        <p14:creationId xmlns:p14="http://schemas.microsoft.com/office/powerpoint/2010/main" val="822803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19</a:t>
            </a:fld>
            <a:endParaRPr lang="en-US"/>
          </a:p>
        </p:txBody>
      </p:sp>
    </p:spTree>
    <p:extLst>
      <p:ext uri="{BB962C8B-B14F-4D97-AF65-F5344CB8AC3E}">
        <p14:creationId xmlns:p14="http://schemas.microsoft.com/office/powerpoint/2010/main" val="3492241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Angular CLI makes it easy to create an application that already works, right out of the box. </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It already follows the best practices defined by the Angular team</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20</a:t>
            </a:fld>
            <a:endParaRPr lang="en-US"/>
          </a:p>
        </p:txBody>
      </p:sp>
    </p:spTree>
    <p:extLst>
      <p:ext uri="{BB962C8B-B14F-4D97-AF65-F5344CB8AC3E}">
        <p14:creationId xmlns:p14="http://schemas.microsoft.com/office/powerpoint/2010/main" val="330142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 new – creates a new angular app</a:t>
            </a:r>
          </a:p>
          <a:p>
            <a:r>
              <a:rPr lang="en-US" dirty="0"/>
              <a:t>	-</a:t>
            </a:r>
          </a:p>
          <a:p>
            <a:r>
              <a:rPr lang="en-US" dirty="0"/>
              <a:t>ng serve - </a:t>
            </a:r>
            <a:r>
              <a:rPr lang="en-US" sz="936" b="0" i="0" u="none" strike="noStrike" kern="1200" dirty="0">
                <a:solidFill>
                  <a:schemeClr val="tx1"/>
                </a:solidFill>
                <a:effectLst/>
                <a:latin typeface="+mn-lt"/>
                <a:ea typeface="+mn-ea"/>
                <a:cs typeface="+mn-cs"/>
              </a:rPr>
              <a:t> starts server </a:t>
            </a:r>
            <a:r>
              <a:rPr lang="en-US" sz="936" b="0" i="0" u="none" strike="noStrike" kern="1200" dirty="0">
                <a:solidFill>
                  <a:schemeClr val="tx1"/>
                </a:solidFill>
                <a:effectLst/>
                <a:latin typeface="+mn-lt"/>
                <a:ea typeface="+mn-ea"/>
                <a:cs typeface="+mn-cs"/>
                <a:hlinkClick r:id="rId3"/>
              </a:rPr>
              <a:t>http://localhost:4200/</a:t>
            </a:r>
            <a:r>
              <a:rPr lang="en-US" sz="936" b="0" i="0" u="none" strike="noStrike" kern="1200" dirty="0">
                <a:solidFill>
                  <a:schemeClr val="tx1"/>
                </a:solidFill>
                <a:effectLst/>
                <a:latin typeface="+mn-lt"/>
                <a:ea typeface="+mn-ea"/>
                <a:cs typeface="+mn-cs"/>
              </a:rPr>
              <a:t> The app will automatically reload if you change any of the source files.</a:t>
            </a:r>
          </a:p>
          <a:p>
            <a:endParaRPr lang="en-US" sz="936"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21</a:t>
            </a:fld>
            <a:endParaRPr lang="en-US"/>
          </a:p>
        </p:txBody>
      </p:sp>
    </p:spTree>
    <p:extLst>
      <p:ext uri="{BB962C8B-B14F-4D97-AF65-F5344CB8AC3E}">
        <p14:creationId xmlns:p14="http://schemas.microsoft.com/office/powerpoint/2010/main" val="110808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 declares a compilation context for a set of components that is dedicated to an application domain, a workflow, or a closely related set of capabilities. </a:t>
            </a:r>
          </a:p>
          <a:p>
            <a:r>
              <a:rPr lang="en-US" sz="936" b="0" i="0" u="none" strike="noStrike" kern="1200" dirty="0">
                <a:solidFill>
                  <a:schemeClr val="tx1"/>
                </a:solidFill>
                <a:effectLst/>
                <a:latin typeface="+mn-lt"/>
                <a:ea typeface="+mn-ea"/>
                <a:cs typeface="+mn-cs"/>
              </a:rPr>
              <a:t>An </a:t>
            </a:r>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 can associate its components with related code, such as services, to form functional units.</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Every Angular app has a </a:t>
            </a:r>
            <a:r>
              <a:rPr lang="en-US" sz="936" b="0" i="1" u="none" strike="noStrike" kern="1200" dirty="0">
                <a:solidFill>
                  <a:schemeClr val="tx1"/>
                </a:solidFill>
                <a:effectLst/>
                <a:latin typeface="+mn-lt"/>
                <a:ea typeface="+mn-ea"/>
                <a:cs typeface="+mn-cs"/>
              </a:rPr>
              <a:t>root module</a:t>
            </a:r>
            <a:r>
              <a:rPr lang="en-US" sz="936" b="0" i="0" u="none" strike="noStrike" kern="1200" dirty="0">
                <a:solidFill>
                  <a:schemeClr val="tx1"/>
                </a:solidFill>
                <a:effectLst/>
                <a:latin typeface="+mn-lt"/>
                <a:ea typeface="+mn-ea"/>
                <a:cs typeface="+mn-cs"/>
              </a:rPr>
              <a:t>, conventionally named </a:t>
            </a:r>
            <a:r>
              <a:rPr lang="en-US" dirty="0" err="1"/>
              <a:t>AppModule</a:t>
            </a:r>
            <a:r>
              <a:rPr lang="en-US" sz="936" b="0" i="0" u="none" strike="noStrike" kern="1200" dirty="0">
                <a:solidFill>
                  <a:schemeClr val="tx1"/>
                </a:solidFill>
                <a:effectLst/>
                <a:latin typeface="+mn-lt"/>
                <a:ea typeface="+mn-ea"/>
                <a:cs typeface="+mn-cs"/>
              </a:rPr>
              <a:t>, which provides the bootstrap mechanism that launches the application. </a:t>
            </a:r>
          </a:p>
          <a:p>
            <a:r>
              <a:rPr lang="en-US" sz="936" b="0" i="0" u="none" strike="noStrike" kern="1200" dirty="0">
                <a:solidFill>
                  <a:schemeClr val="tx1"/>
                </a:solidFill>
                <a:effectLst/>
                <a:latin typeface="+mn-lt"/>
                <a:ea typeface="+mn-ea"/>
                <a:cs typeface="+mn-cs"/>
              </a:rPr>
              <a:t>An app typically contains many functional modules.</a:t>
            </a:r>
          </a:p>
        </p:txBody>
      </p:sp>
      <p:sp>
        <p:nvSpPr>
          <p:cNvPr id="4" name="Slide Number Placeholder 3"/>
          <p:cNvSpPr>
            <a:spLocks noGrp="1"/>
          </p:cNvSpPr>
          <p:nvPr>
            <p:ph type="sldNum" sz="quarter" idx="10"/>
          </p:nvPr>
        </p:nvSpPr>
        <p:spPr/>
        <p:txBody>
          <a:bodyPr/>
          <a:lstStyle/>
          <a:p>
            <a:fld id="{B1E3C4C0-2431-004D-AEB6-82128F6266CB}" type="slidenum">
              <a:rPr lang="en-US" smtClean="0"/>
              <a:t>4</a:t>
            </a:fld>
            <a:endParaRPr lang="en-US"/>
          </a:p>
        </p:txBody>
      </p:sp>
    </p:spTree>
    <p:extLst>
      <p:ext uri="{BB962C8B-B14F-4D97-AF65-F5344CB8AC3E}">
        <p14:creationId xmlns:p14="http://schemas.microsoft.com/office/powerpoint/2010/main" val="1735357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a:p>
            <a:endParaRPr lang="en-US" b="1" i="1" dirty="0"/>
          </a:p>
        </p:txBody>
      </p:sp>
      <p:sp>
        <p:nvSpPr>
          <p:cNvPr id="4" name="Slide Number Placeholder 3"/>
          <p:cNvSpPr>
            <a:spLocks noGrp="1"/>
          </p:cNvSpPr>
          <p:nvPr>
            <p:ph type="sldNum" sz="quarter" idx="10"/>
          </p:nvPr>
        </p:nvSpPr>
        <p:spPr/>
        <p:txBody>
          <a:bodyPr/>
          <a:lstStyle/>
          <a:p>
            <a:fld id="{B1E3C4C0-2431-004D-AEB6-82128F6266CB}" type="slidenum">
              <a:rPr lang="en-US" smtClean="0"/>
              <a:t>22</a:t>
            </a:fld>
            <a:endParaRPr lang="en-US"/>
          </a:p>
        </p:txBody>
      </p:sp>
    </p:spTree>
    <p:extLst>
      <p:ext uri="{BB962C8B-B14F-4D97-AF65-F5344CB8AC3E}">
        <p14:creationId xmlns:p14="http://schemas.microsoft.com/office/powerpoint/2010/main" val="3471143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explore project structure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bootstrap:</a:t>
            </a:r>
          </a:p>
          <a:p>
            <a:endParaRPr lang="en-US" dirty="0"/>
          </a:p>
          <a:p>
            <a:r>
              <a:rPr lang="en-US" dirty="0"/>
              <a:t>	</a:t>
            </a:r>
            <a:r>
              <a:rPr lang="en-US" dirty="0" err="1"/>
              <a:t>index.html</a:t>
            </a:r>
            <a:r>
              <a:rPr lang="en-US" dirty="0"/>
              <a:t>  -&gt;  </a:t>
            </a:r>
            <a:r>
              <a:rPr lang="en-US" dirty="0" err="1"/>
              <a:t>main.js</a:t>
            </a:r>
            <a:r>
              <a:rPr lang="en-US" dirty="0"/>
              <a:t>  (compiled version of </a:t>
            </a:r>
            <a:r>
              <a:rPr lang="en-US" dirty="0" err="1"/>
              <a:t>main.ts</a:t>
            </a:r>
            <a:r>
              <a:rPr lang="en-US" dirty="0"/>
              <a:t>)</a:t>
            </a:r>
          </a:p>
          <a:p>
            <a:r>
              <a:rPr lang="en-US" dirty="0"/>
              <a:t>        </a:t>
            </a:r>
          </a:p>
          <a:p>
            <a:r>
              <a:rPr lang="en-US" dirty="0"/>
              <a:t>	      -&gt; Bootstrap module </a:t>
            </a:r>
            <a:r>
              <a:rPr lang="en-US" b="1" i="1" dirty="0" err="1"/>
              <a:t>AppModule</a:t>
            </a:r>
            <a:endParaRPr lang="en-US" b="1" i="1" dirty="0"/>
          </a:p>
          <a:p>
            <a:endParaRPr lang="en-US" b="1" i="1" dirty="0"/>
          </a:p>
          <a:p>
            <a:r>
              <a:rPr lang="en-US" b="1" i="1" dirty="0"/>
              <a:t>		</a:t>
            </a:r>
            <a:r>
              <a:rPr lang="en-US" b="0" i="0" dirty="0"/>
              <a:t>-&gt; </a:t>
            </a:r>
            <a:r>
              <a:rPr lang="en-US" b="0" i="0" dirty="0" err="1"/>
              <a:t>NgModule</a:t>
            </a:r>
            <a:r>
              <a:rPr lang="en-US" b="0" i="0" dirty="0"/>
              <a:t> - </a:t>
            </a:r>
            <a:r>
              <a:rPr lang="en-US" sz="936" b="1" kern="1200" dirty="0">
                <a:solidFill>
                  <a:schemeClr val="tx1"/>
                </a:solidFill>
                <a:effectLst/>
                <a:latin typeface="+mn-lt"/>
                <a:ea typeface="+mn-ea"/>
                <a:cs typeface="+mn-cs"/>
              </a:rPr>
              <a:t>bootstrap</a:t>
            </a:r>
            <a:r>
              <a:rPr lang="en-US" dirty="0"/>
              <a:t>: [</a:t>
            </a:r>
            <a:r>
              <a:rPr lang="en-US" dirty="0" err="1"/>
              <a:t>AppComponent</a:t>
            </a:r>
            <a:r>
              <a:rPr lang="en-US" dirty="0"/>
              <a:t>]</a:t>
            </a:r>
          </a:p>
          <a:p>
            <a:endParaRPr lang="en-US" b="0" i="0" dirty="0"/>
          </a:p>
          <a:p>
            <a:r>
              <a:rPr lang="en-US" b="0" i="0" dirty="0"/>
              <a:t>In </a:t>
            </a:r>
            <a:r>
              <a:rPr lang="en-US" b="0" i="0" dirty="0" err="1"/>
              <a:t>index.html</a:t>
            </a:r>
            <a:r>
              <a:rPr lang="en-US" b="0" i="0" dirty="0"/>
              <a:t> component </a:t>
            </a:r>
            <a:r>
              <a:rPr lang="en-US" dirty="0">
                <a:effectLst/>
              </a:rPr>
              <a:t>&lt;</a:t>
            </a:r>
            <a:r>
              <a:rPr lang="en-US" sz="936" b="1" kern="1200" dirty="0">
                <a:solidFill>
                  <a:schemeClr val="tx1"/>
                </a:solidFill>
                <a:effectLst/>
                <a:latin typeface="+mn-lt"/>
                <a:ea typeface="+mn-ea"/>
                <a:cs typeface="+mn-cs"/>
              </a:rPr>
              <a:t>app-root</a:t>
            </a:r>
            <a:r>
              <a:rPr lang="en-US" dirty="0">
                <a:effectLst/>
              </a:rPr>
              <a:t>&gt; is loaded. -&gt; </a:t>
            </a:r>
            <a:r>
              <a:rPr lang="en-US" dirty="0" err="1">
                <a:effectLst/>
              </a:rPr>
              <a:t>app.component.ts</a:t>
            </a:r>
            <a:r>
              <a:rPr lang="en-US" dirty="0">
                <a:effectLst/>
              </a:rPr>
              <a:t>  +  </a:t>
            </a:r>
            <a:r>
              <a:rPr lang="en-US" dirty="0" err="1">
                <a:effectLst/>
              </a:rPr>
              <a:t>app.component.html</a:t>
            </a:r>
            <a:endParaRPr lang="en-US" b="0" i="0" dirty="0"/>
          </a:p>
          <a:p>
            <a:endParaRPr lang="en-US" b="1" i="1" dirty="0"/>
          </a:p>
          <a:p>
            <a:endParaRPr lang="en-US" b="1" i="1" dirty="0"/>
          </a:p>
        </p:txBody>
      </p:sp>
      <p:sp>
        <p:nvSpPr>
          <p:cNvPr id="4" name="Slide Number Placeholder 3"/>
          <p:cNvSpPr>
            <a:spLocks noGrp="1"/>
          </p:cNvSpPr>
          <p:nvPr>
            <p:ph type="sldNum" sz="quarter" idx="10"/>
          </p:nvPr>
        </p:nvSpPr>
        <p:spPr/>
        <p:txBody>
          <a:bodyPr/>
          <a:lstStyle/>
          <a:p>
            <a:fld id="{B1E3C4C0-2431-004D-AEB6-82128F6266CB}" type="slidenum">
              <a:rPr lang="en-US" smtClean="0"/>
              <a:t>23</a:t>
            </a:fld>
            <a:endParaRPr lang="en-US"/>
          </a:p>
        </p:txBody>
      </p:sp>
    </p:spTree>
    <p:extLst>
      <p:ext uri="{BB962C8B-B14F-4D97-AF65-F5344CB8AC3E}">
        <p14:creationId xmlns:p14="http://schemas.microsoft.com/office/powerpoint/2010/main" val="2818584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explore project structure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bootstrap:</a:t>
            </a:r>
          </a:p>
          <a:p>
            <a:endParaRPr lang="en-US" dirty="0"/>
          </a:p>
          <a:p>
            <a:r>
              <a:rPr lang="en-US" dirty="0"/>
              <a:t>	</a:t>
            </a:r>
            <a:r>
              <a:rPr lang="en-US" dirty="0" err="1"/>
              <a:t>index.html</a:t>
            </a:r>
            <a:r>
              <a:rPr lang="en-US" dirty="0"/>
              <a:t>  -&gt;  </a:t>
            </a:r>
            <a:r>
              <a:rPr lang="en-US" dirty="0" err="1"/>
              <a:t>main.js</a:t>
            </a:r>
            <a:r>
              <a:rPr lang="en-US" dirty="0"/>
              <a:t>  (compiled version of </a:t>
            </a:r>
            <a:r>
              <a:rPr lang="en-US" dirty="0" err="1"/>
              <a:t>main.ts</a:t>
            </a:r>
            <a:r>
              <a:rPr lang="en-US" dirty="0"/>
              <a:t>)</a:t>
            </a:r>
          </a:p>
          <a:p>
            <a:r>
              <a:rPr lang="en-US" dirty="0"/>
              <a:t>        </a:t>
            </a:r>
          </a:p>
          <a:p>
            <a:r>
              <a:rPr lang="en-US" dirty="0"/>
              <a:t>	      -&gt; Bootstrap module </a:t>
            </a:r>
            <a:r>
              <a:rPr lang="en-US" b="1" i="1" dirty="0" err="1"/>
              <a:t>AppModule</a:t>
            </a:r>
            <a:endParaRPr lang="en-US" b="1" i="1" dirty="0"/>
          </a:p>
          <a:p>
            <a:endParaRPr lang="en-US" b="1" i="1" dirty="0"/>
          </a:p>
          <a:p>
            <a:r>
              <a:rPr lang="en-US" b="1" i="1" dirty="0"/>
              <a:t>		</a:t>
            </a:r>
            <a:r>
              <a:rPr lang="en-US" b="0" i="0" dirty="0"/>
              <a:t>-&gt; </a:t>
            </a:r>
            <a:r>
              <a:rPr lang="en-US" b="0" i="0" dirty="0" err="1"/>
              <a:t>NgModule</a:t>
            </a:r>
            <a:r>
              <a:rPr lang="en-US" b="0" i="0" dirty="0"/>
              <a:t> - </a:t>
            </a:r>
            <a:r>
              <a:rPr lang="en-US" sz="936" b="1" kern="1200" dirty="0">
                <a:solidFill>
                  <a:schemeClr val="tx1"/>
                </a:solidFill>
                <a:effectLst/>
                <a:latin typeface="+mn-lt"/>
                <a:ea typeface="+mn-ea"/>
                <a:cs typeface="+mn-cs"/>
              </a:rPr>
              <a:t>bootstrap</a:t>
            </a:r>
            <a:r>
              <a:rPr lang="en-US" dirty="0"/>
              <a:t>: [</a:t>
            </a:r>
            <a:r>
              <a:rPr lang="en-US" dirty="0" err="1"/>
              <a:t>AppComponent</a:t>
            </a:r>
            <a:r>
              <a:rPr lang="en-US" dirty="0"/>
              <a:t>]</a:t>
            </a:r>
          </a:p>
          <a:p>
            <a:endParaRPr lang="en-US" b="0" i="0" dirty="0"/>
          </a:p>
          <a:p>
            <a:r>
              <a:rPr lang="en-US" b="0" i="0" dirty="0"/>
              <a:t>In </a:t>
            </a:r>
            <a:r>
              <a:rPr lang="en-US" b="0" i="0" dirty="0" err="1"/>
              <a:t>index.html</a:t>
            </a:r>
            <a:r>
              <a:rPr lang="en-US" b="0" i="0" dirty="0"/>
              <a:t> component </a:t>
            </a:r>
            <a:r>
              <a:rPr lang="en-US" dirty="0">
                <a:effectLst/>
              </a:rPr>
              <a:t>&lt;</a:t>
            </a:r>
            <a:r>
              <a:rPr lang="en-US" sz="936" b="1" kern="1200" dirty="0">
                <a:solidFill>
                  <a:schemeClr val="tx1"/>
                </a:solidFill>
                <a:effectLst/>
                <a:latin typeface="+mn-lt"/>
                <a:ea typeface="+mn-ea"/>
                <a:cs typeface="+mn-cs"/>
              </a:rPr>
              <a:t>app-root</a:t>
            </a:r>
            <a:r>
              <a:rPr lang="en-US" dirty="0">
                <a:effectLst/>
              </a:rPr>
              <a:t>&gt; is loaded. -&gt; </a:t>
            </a:r>
            <a:r>
              <a:rPr lang="en-US" dirty="0" err="1">
                <a:effectLst/>
              </a:rPr>
              <a:t>app.component.ts</a:t>
            </a:r>
            <a:r>
              <a:rPr lang="en-US" dirty="0">
                <a:effectLst/>
              </a:rPr>
              <a:t>  +  </a:t>
            </a:r>
            <a:r>
              <a:rPr lang="en-US" dirty="0" err="1">
                <a:effectLst/>
              </a:rPr>
              <a:t>app.component.html</a:t>
            </a:r>
            <a:endParaRPr lang="en-US" b="0" i="0" dirty="0"/>
          </a:p>
          <a:p>
            <a:endParaRPr lang="en-US" b="1" i="1" dirty="0"/>
          </a:p>
          <a:p>
            <a:endParaRPr lang="en-US" b="1" i="1" dirty="0"/>
          </a:p>
        </p:txBody>
      </p:sp>
      <p:sp>
        <p:nvSpPr>
          <p:cNvPr id="4" name="Slide Number Placeholder 3"/>
          <p:cNvSpPr>
            <a:spLocks noGrp="1"/>
          </p:cNvSpPr>
          <p:nvPr>
            <p:ph type="sldNum" sz="quarter" idx="10"/>
          </p:nvPr>
        </p:nvSpPr>
        <p:spPr/>
        <p:txBody>
          <a:bodyPr/>
          <a:lstStyle/>
          <a:p>
            <a:fld id="{B1E3C4C0-2431-004D-AEB6-82128F6266CB}" type="slidenum">
              <a:rPr lang="en-US" smtClean="0"/>
              <a:t>24</a:t>
            </a:fld>
            <a:endParaRPr lang="en-US"/>
          </a:p>
        </p:txBody>
      </p:sp>
    </p:spTree>
    <p:extLst>
      <p:ext uri="{BB962C8B-B14F-4D97-AF65-F5344CB8AC3E}">
        <p14:creationId xmlns:p14="http://schemas.microsoft.com/office/powerpoint/2010/main" val="417211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ng generate – module, component, service, directive, pipe, </a:t>
            </a:r>
            <a:r>
              <a:rPr lang="en-US" sz="936" b="0" i="0" u="none" strike="noStrike" kern="1200" dirty="0" err="1">
                <a:solidFill>
                  <a:schemeClr val="tx1"/>
                </a:solidFill>
                <a:effectLst/>
                <a:latin typeface="+mn-lt"/>
                <a:ea typeface="+mn-ea"/>
                <a:cs typeface="+mn-cs"/>
              </a:rPr>
              <a:t>etc</a:t>
            </a:r>
            <a:endParaRPr lang="en-US" sz="936" b="0" i="0"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ng test – run unit tests with Karma</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ng e2e – runs end 2 end tests with Protractor. </a:t>
            </a:r>
          </a:p>
          <a:p>
            <a:endParaRPr lang="en-US" sz="936" b="0" i="0" u="none" strike="noStrike" kern="1200" dirty="0">
              <a:solidFill>
                <a:schemeClr val="tx1"/>
              </a:solidFill>
              <a:effectLst/>
              <a:latin typeface="+mn-lt"/>
              <a:ea typeface="+mn-ea"/>
              <a:cs typeface="+mn-cs"/>
            </a:endParaRPr>
          </a:p>
          <a:p>
            <a:pPr marL="0" marR="0" lvl="0" indent="0" algn="l" defTabSz="713174" rtl="0" eaLnBrk="1" fontAlgn="auto" latinLnBrk="0" hangingPunct="1">
              <a:lnSpc>
                <a:spcPct val="100000"/>
              </a:lnSpc>
              <a:spcBef>
                <a:spcPts val="0"/>
              </a:spcBef>
              <a:spcAft>
                <a:spcPts val="0"/>
              </a:spcAft>
              <a:buClrTx/>
              <a:buSzTx/>
              <a:buFontTx/>
              <a:buNone/>
              <a:tabLst/>
              <a:defRPr/>
            </a:pPr>
            <a:r>
              <a:rPr lang="en-US" sz="1000" dirty="0">
                <a:solidFill>
                  <a:srgbClr val="0D47A1"/>
                </a:solidFill>
                <a:latin typeface="Roboto" panose="02000000000000000000" pitchFamily="2" charset="0"/>
                <a:ea typeface="Roboto" panose="02000000000000000000" pitchFamily="2" charset="0"/>
              </a:rPr>
              <a:t>See for all options -&gt; https://</a:t>
            </a:r>
            <a:r>
              <a:rPr lang="en-US" sz="1000" dirty="0" err="1">
                <a:solidFill>
                  <a:srgbClr val="0D47A1"/>
                </a:solidFill>
                <a:latin typeface="Roboto" panose="02000000000000000000" pitchFamily="2" charset="0"/>
                <a:ea typeface="Roboto" panose="02000000000000000000" pitchFamily="2" charset="0"/>
              </a:rPr>
              <a:t>angular.io</a:t>
            </a:r>
            <a:r>
              <a:rPr lang="en-US" sz="1000" dirty="0">
                <a:solidFill>
                  <a:srgbClr val="0D47A1"/>
                </a:solidFill>
                <a:latin typeface="Roboto" panose="02000000000000000000" pitchFamily="2" charset="0"/>
                <a:ea typeface="Roboto" panose="02000000000000000000" pitchFamily="2" charset="0"/>
              </a:rPr>
              <a:t>/cli</a:t>
            </a:r>
            <a:endParaRPr lang="en-US" sz="936"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25</a:t>
            </a:fld>
            <a:endParaRPr lang="en-US"/>
          </a:p>
        </p:txBody>
      </p:sp>
    </p:spTree>
    <p:extLst>
      <p:ext uri="{BB962C8B-B14F-4D97-AF65-F5344CB8AC3E}">
        <p14:creationId xmlns:p14="http://schemas.microsoft.com/office/powerpoint/2010/main" val="507217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An </a:t>
            </a:r>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 is defined as a class decorated with @</a:t>
            </a:r>
            <a:r>
              <a:rPr lang="en-US" sz="936" b="0" i="0" u="none" strike="noStrike" kern="1200" dirty="0">
                <a:solidFill>
                  <a:schemeClr val="tx1"/>
                </a:solidFill>
                <a:effectLst/>
                <a:latin typeface="+mn-lt"/>
                <a:ea typeface="+mn-ea"/>
                <a:cs typeface="+mn-cs"/>
                <a:hlinkClick r:id="rId3"/>
              </a:rPr>
              <a:t>NgModule</a:t>
            </a:r>
            <a:r>
              <a:rPr lang="en-US" sz="936" b="0" i="0" u="none" strike="noStrike" kern="1200" dirty="0">
                <a:solidFill>
                  <a:schemeClr val="tx1"/>
                </a:solidFill>
                <a:effectLst/>
                <a:latin typeface="+mn-lt"/>
                <a:ea typeface="+mn-ea"/>
                <a:cs typeface="+mn-cs"/>
              </a:rPr>
              <a:t>. The most important properties are:</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hlinkClick r:id="rId4"/>
              </a:rPr>
              <a:t>declarations</a:t>
            </a:r>
            <a:r>
              <a:rPr lang="en-US" sz="936" b="0" i="0" u="none" strike="noStrike" kern="1200" dirty="0">
                <a:solidFill>
                  <a:schemeClr val="tx1"/>
                </a:solidFill>
                <a:effectLst/>
                <a:latin typeface="+mn-lt"/>
                <a:ea typeface="+mn-ea"/>
                <a:cs typeface="+mn-cs"/>
              </a:rPr>
              <a:t> — The </a:t>
            </a:r>
            <a:r>
              <a:rPr lang="en-US" sz="936" b="0" i="0" u="none" strike="noStrike" kern="1200" dirty="0">
                <a:solidFill>
                  <a:schemeClr val="tx1"/>
                </a:solidFill>
                <a:effectLst/>
                <a:latin typeface="+mn-lt"/>
                <a:ea typeface="+mn-ea"/>
                <a:cs typeface="+mn-cs"/>
                <a:hlinkClick r:id="rId5"/>
              </a:rPr>
              <a:t>components</a:t>
            </a:r>
            <a:r>
              <a:rPr lang="en-US" sz="936" b="0" i="0" u="none" strike="noStrike" kern="1200" dirty="0">
                <a:solidFill>
                  <a:schemeClr val="tx1"/>
                </a:solidFill>
                <a:effectLst/>
                <a:latin typeface="+mn-lt"/>
                <a:ea typeface="+mn-ea"/>
                <a:cs typeface="+mn-cs"/>
              </a:rPr>
              <a:t>, </a:t>
            </a:r>
            <a:r>
              <a:rPr lang="en-US" sz="936" b="0" i="1" u="none" strike="noStrike" kern="1200" dirty="0">
                <a:solidFill>
                  <a:schemeClr val="tx1"/>
                </a:solidFill>
                <a:effectLst/>
                <a:latin typeface="+mn-lt"/>
                <a:ea typeface="+mn-ea"/>
                <a:cs typeface="+mn-cs"/>
              </a:rPr>
              <a:t>directives</a:t>
            </a:r>
            <a:r>
              <a:rPr lang="en-US" sz="936" b="0" i="0" u="none" strike="noStrike" kern="1200" dirty="0">
                <a:solidFill>
                  <a:schemeClr val="tx1"/>
                </a:solidFill>
                <a:effectLst/>
                <a:latin typeface="+mn-lt"/>
                <a:ea typeface="+mn-ea"/>
                <a:cs typeface="+mn-cs"/>
              </a:rPr>
              <a:t>, and </a:t>
            </a:r>
            <a:r>
              <a:rPr lang="en-US" sz="936" b="0" i="1" u="none" strike="noStrike" kern="1200" dirty="0">
                <a:solidFill>
                  <a:schemeClr val="tx1"/>
                </a:solidFill>
                <a:effectLst/>
                <a:latin typeface="+mn-lt"/>
                <a:ea typeface="+mn-ea"/>
                <a:cs typeface="+mn-cs"/>
              </a:rPr>
              <a:t>pipes</a:t>
            </a:r>
            <a:r>
              <a:rPr lang="en-US" sz="936" b="0" i="0" u="none" strike="noStrike" kern="1200" dirty="0">
                <a:solidFill>
                  <a:schemeClr val="tx1"/>
                </a:solidFill>
                <a:effectLst/>
                <a:latin typeface="+mn-lt"/>
                <a:ea typeface="+mn-ea"/>
                <a:cs typeface="+mn-cs"/>
              </a:rPr>
              <a:t> that belong to this </a:t>
            </a:r>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hlinkClick r:id="rId6"/>
              </a:rPr>
              <a:t>imports</a:t>
            </a:r>
            <a:r>
              <a:rPr lang="en-US" sz="936" b="0" i="0" u="none" strike="noStrike" kern="1200" dirty="0">
                <a:solidFill>
                  <a:schemeClr val="tx1"/>
                </a:solidFill>
                <a:effectLst/>
                <a:latin typeface="+mn-lt"/>
                <a:ea typeface="+mn-ea"/>
                <a:cs typeface="+mn-cs"/>
              </a:rPr>
              <a:t> — Other modules whose exported classes are needed by component templates declared in </a:t>
            </a:r>
            <a:r>
              <a:rPr lang="en-US" sz="936" b="0" i="1" u="none" strike="noStrike" kern="1200" dirty="0">
                <a:solidFill>
                  <a:schemeClr val="tx1"/>
                </a:solidFill>
                <a:effectLst/>
                <a:latin typeface="+mn-lt"/>
                <a:ea typeface="+mn-ea"/>
                <a:cs typeface="+mn-cs"/>
              </a:rPr>
              <a:t>this</a:t>
            </a:r>
            <a:r>
              <a:rPr lang="en-US" sz="936" b="0" i="0" u="none" strike="noStrike" kern="1200" dirty="0">
                <a:solidFill>
                  <a:schemeClr val="tx1"/>
                </a:solidFill>
                <a:effectLst/>
                <a:latin typeface="+mn-lt"/>
                <a:ea typeface="+mn-ea"/>
                <a:cs typeface="+mn-cs"/>
              </a:rPr>
              <a:t> </a:t>
            </a:r>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rPr>
              <a:t>providers — Creators of </a:t>
            </a:r>
            <a:r>
              <a:rPr lang="en-US" sz="936" b="0" i="0" u="none" strike="noStrike" kern="1200" dirty="0">
                <a:solidFill>
                  <a:schemeClr val="tx1"/>
                </a:solidFill>
                <a:effectLst/>
                <a:latin typeface="+mn-lt"/>
                <a:ea typeface="+mn-ea"/>
                <a:cs typeface="+mn-cs"/>
                <a:hlinkClick r:id="rId7"/>
              </a:rPr>
              <a:t>services</a:t>
            </a:r>
            <a:r>
              <a:rPr lang="en-US" sz="936" b="0" i="0" u="none" strike="noStrike" kern="1200" dirty="0">
                <a:solidFill>
                  <a:schemeClr val="tx1"/>
                </a:solidFill>
                <a:effectLst/>
                <a:latin typeface="+mn-lt"/>
                <a:ea typeface="+mn-ea"/>
                <a:cs typeface="+mn-cs"/>
              </a:rPr>
              <a:t> that this </a:t>
            </a:r>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 contributes to the global collection of services; they become accessible in all parts of the app. </a:t>
            </a:r>
            <a:br>
              <a:rPr lang="en-US" sz="936" b="0" i="0" u="none" strike="noStrike" kern="1200" dirty="0">
                <a:solidFill>
                  <a:schemeClr val="tx1"/>
                </a:solidFill>
                <a:effectLst/>
                <a:latin typeface="+mn-lt"/>
                <a:ea typeface="+mn-ea"/>
                <a:cs typeface="+mn-cs"/>
              </a:rPr>
            </a:br>
            <a:r>
              <a:rPr lang="en-US" sz="936" b="0" i="0" u="none" strike="noStrike" kern="1200" dirty="0">
                <a:solidFill>
                  <a:schemeClr val="tx1"/>
                </a:solidFill>
                <a:effectLst/>
                <a:latin typeface="+mn-lt"/>
                <a:ea typeface="+mn-ea"/>
                <a:cs typeface="+mn-cs"/>
              </a:rPr>
              <a:t>(You can also specify providers at the component level, which is often preferred.)</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hlinkClick r:id="rId8"/>
              </a:rPr>
              <a:t>bootstrap</a:t>
            </a:r>
            <a:r>
              <a:rPr lang="en-US" sz="936" b="0" i="0" u="none" strike="noStrike" kern="1200" dirty="0">
                <a:solidFill>
                  <a:schemeClr val="tx1"/>
                </a:solidFill>
                <a:effectLst/>
                <a:latin typeface="+mn-lt"/>
                <a:ea typeface="+mn-ea"/>
                <a:cs typeface="+mn-cs"/>
              </a:rPr>
              <a:t>—The main application view, called the </a:t>
            </a:r>
            <a:r>
              <a:rPr lang="en-US" sz="936" b="0" i="1" u="none" strike="noStrike" kern="1200" dirty="0">
                <a:solidFill>
                  <a:schemeClr val="tx1"/>
                </a:solidFill>
                <a:effectLst/>
                <a:latin typeface="+mn-lt"/>
                <a:ea typeface="+mn-ea"/>
                <a:cs typeface="+mn-cs"/>
              </a:rPr>
              <a:t>root component</a:t>
            </a:r>
            <a:r>
              <a:rPr lang="en-US" sz="936" b="0" i="0" u="none" strike="noStrike" kern="1200" dirty="0">
                <a:solidFill>
                  <a:schemeClr val="tx1"/>
                </a:solidFill>
                <a:effectLst/>
                <a:latin typeface="+mn-lt"/>
                <a:ea typeface="+mn-ea"/>
                <a:cs typeface="+mn-cs"/>
              </a:rPr>
              <a:t>, which hosts all other app views. </a:t>
            </a:r>
            <a:br>
              <a:rPr lang="en-US" sz="936" b="0" i="0" u="none" strike="noStrike" kern="1200" dirty="0">
                <a:solidFill>
                  <a:schemeClr val="tx1"/>
                </a:solidFill>
                <a:effectLst/>
                <a:latin typeface="+mn-lt"/>
                <a:ea typeface="+mn-ea"/>
                <a:cs typeface="+mn-cs"/>
              </a:rPr>
            </a:br>
            <a:r>
              <a:rPr lang="en-US" sz="936" b="0" i="0" u="none" strike="noStrike" kern="1200" dirty="0">
                <a:solidFill>
                  <a:schemeClr val="tx1"/>
                </a:solidFill>
                <a:effectLst/>
                <a:latin typeface="+mn-lt"/>
                <a:ea typeface="+mn-ea"/>
                <a:cs typeface="+mn-cs"/>
              </a:rPr>
              <a:t>Only the </a:t>
            </a:r>
            <a:r>
              <a:rPr lang="en-US" sz="936" b="0" i="1" u="none" strike="noStrike" kern="1200" dirty="0">
                <a:solidFill>
                  <a:schemeClr val="tx1"/>
                </a:solidFill>
                <a:effectLst/>
                <a:latin typeface="+mn-lt"/>
                <a:ea typeface="+mn-ea"/>
                <a:cs typeface="+mn-cs"/>
              </a:rPr>
              <a:t>root </a:t>
            </a:r>
            <a:r>
              <a:rPr lang="en-US" sz="936" b="0" i="1"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 should set this </a:t>
            </a:r>
            <a:r>
              <a:rPr lang="en-US" sz="936" b="0" i="0" u="none" strike="noStrike" kern="1200" dirty="0" err="1">
                <a:solidFill>
                  <a:schemeClr val="tx1"/>
                </a:solidFill>
                <a:effectLst/>
                <a:latin typeface="+mn-lt"/>
                <a:ea typeface="+mn-ea"/>
                <a:cs typeface="+mn-cs"/>
                <a:hlinkClick r:id="rId8"/>
              </a:rPr>
              <a:t>bootstrap</a:t>
            </a:r>
            <a:r>
              <a:rPr lang="en-US" sz="936" b="0" i="0" u="none" strike="noStrike" kern="1200" dirty="0" err="1">
                <a:solidFill>
                  <a:schemeClr val="tx1"/>
                </a:solidFill>
                <a:effectLst/>
                <a:latin typeface="+mn-lt"/>
                <a:ea typeface="+mn-ea"/>
                <a:cs typeface="+mn-cs"/>
              </a:rPr>
              <a:t>property</a:t>
            </a:r>
            <a:r>
              <a:rPr lang="en-US" sz="936" b="0" i="0" u="none" strike="noStrike"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26</a:t>
            </a:fld>
            <a:endParaRPr lang="en-US"/>
          </a:p>
        </p:txBody>
      </p:sp>
    </p:spTree>
    <p:extLst>
      <p:ext uri="{BB962C8B-B14F-4D97-AF65-F5344CB8AC3E}">
        <p14:creationId xmlns:p14="http://schemas.microsoft.com/office/powerpoint/2010/main" val="604773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metadata for a component tells Angular where to get the major building blocks it needs to create and present the component and its view. </a:t>
            </a:r>
          </a:p>
          <a:p>
            <a:r>
              <a:rPr lang="en-US" sz="936" b="0" i="0" u="none" strike="noStrike" kern="1200" dirty="0">
                <a:solidFill>
                  <a:schemeClr val="tx1"/>
                </a:solidFill>
                <a:effectLst/>
                <a:latin typeface="+mn-lt"/>
                <a:ea typeface="+mn-ea"/>
                <a:cs typeface="+mn-cs"/>
              </a:rPr>
              <a:t>In particular, it associates a </a:t>
            </a:r>
            <a:r>
              <a:rPr lang="en-US" sz="936" b="0" i="1" u="none" strike="noStrike" kern="1200" dirty="0">
                <a:solidFill>
                  <a:schemeClr val="tx1"/>
                </a:solidFill>
                <a:effectLst/>
                <a:latin typeface="+mn-lt"/>
                <a:ea typeface="+mn-ea"/>
                <a:cs typeface="+mn-cs"/>
              </a:rPr>
              <a:t>template</a:t>
            </a:r>
            <a:r>
              <a:rPr lang="en-US" sz="936" b="0" i="0" u="none" strike="noStrike" kern="1200" dirty="0">
                <a:solidFill>
                  <a:schemeClr val="tx1"/>
                </a:solidFill>
                <a:effectLst/>
                <a:latin typeface="+mn-lt"/>
                <a:ea typeface="+mn-ea"/>
                <a:cs typeface="+mn-cs"/>
              </a:rPr>
              <a:t> with the component, either directly with inline code, or by reference. Together, the component and its template describe a </a:t>
            </a:r>
            <a:r>
              <a:rPr lang="en-US" sz="936" b="0" i="1" u="none" strike="noStrike" kern="1200" dirty="0">
                <a:solidFill>
                  <a:schemeClr val="tx1"/>
                </a:solidFill>
                <a:effectLst/>
                <a:latin typeface="+mn-lt"/>
                <a:ea typeface="+mn-ea"/>
                <a:cs typeface="+mn-cs"/>
              </a:rPr>
              <a:t>view</a:t>
            </a:r>
            <a:r>
              <a:rPr lang="en-US" sz="936" b="0" i="0" u="none" strike="noStrike" kern="1200" dirty="0">
                <a:solidFill>
                  <a:schemeClr val="tx1"/>
                </a:solidFill>
                <a:effectLst/>
                <a:latin typeface="+mn-lt"/>
                <a:ea typeface="+mn-ea"/>
                <a:cs typeface="+mn-cs"/>
              </a:rPr>
              <a:t>.</a:t>
            </a:r>
          </a:p>
          <a:p>
            <a:r>
              <a:rPr lang="en-US" sz="936" b="0" i="0" u="none" strike="noStrike" kern="1200" dirty="0">
                <a:solidFill>
                  <a:schemeClr val="tx1"/>
                </a:solidFill>
                <a:effectLst/>
                <a:latin typeface="+mn-lt"/>
                <a:ea typeface="+mn-ea"/>
                <a:cs typeface="+mn-cs"/>
              </a:rPr>
              <a:t>In addition to containing or pointing to the template, the @</a:t>
            </a:r>
            <a:r>
              <a:rPr lang="en-US" sz="936" b="0" i="0" u="none" strike="noStrike" kern="1200" dirty="0">
                <a:solidFill>
                  <a:schemeClr val="tx1"/>
                </a:solidFill>
                <a:effectLst/>
                <a:latin typeface="+mn-lt"/>
                <a:ea typeface="+mn-ea"/>
                <a:cs typeface="+mn-cs"/>
                <a:hlinkClick r:id="rId3"/>
              </a:rPr>
              <a:t>Component</a:t>
            </a:r>
            <a:r>
              <a:rPr lang="en-US" sz="936" b="0" i="0" u="none" strike="noStrike" kern="1200" dirty="0">
                <a:solidFill>
                  <a:schemeClr val="tx1"/>
                </a:solidFill>
                <a:effectLst/>
                <a:latin typeface="+mn-lt"/>
                <a:ea typeface="+mn-ea"/>
                <a:cs typeface="+mn-cs"/>
              </a:rPr>
              <a:t> metadata configures, for example, how the component can be referenced in HTML and what services it requires.</a:t>
            </a:r>
          </a:p>
          <a:p>
            <a:endParaRPr lang="en-US" sz="936" b="0" i="0" u="none" strike="noStrike" kern="1200" dirty="0">
              <a:solidFill>
                <a:schemeClr val="tx1"/>
              </a:solidFill>
              <a:effectLst/>
              <a:latin typeface="+mn-lt"/>
              <a:ea typeface="+mn-ea"/>
              <a:cs typeface="+mn-cs"/>
            </a:endParaRPr>
          </a:p>
          <a:p>
            <a:pPr marL="171450" indent="-171450">
              <a:buFontTx/>
              <a:buChar char="-"/>
            </a:pPr>
            <a:r>
              <a:rPr lang="en-US" sz="936" b="0" i="0" u="none" strike="noStrike" kern="1200" dirty="0">
                <a:solidFill>
                  <a:schemeClr val="tx1"/>
                </a:solidFill>
                <a:effectLst/>
                <a:latin typeface="+mn-lt"/>
                <a:ea typeface="+mn-ea"/>
                <a:cs typeface="+mn-cs"/>
              </a:rPr>
              <a:t>selector needs to be unique</a:t>
            </a:r>
          </a:p>
          <a:p>
            <a:pPr marL="171450" indent="-171450">
              <a:buFontTx/>
              <a:buChar char="-"/>
            </a:pPr>
            <a:r>
              <a:rPr lang="en-US" sz="936" b="0" i="0" u="none" strike="noStrike" kern="1200" dirty="0" err="1">
                <a:solidFill>
                  <a:schemeClr val="tx1"/>
                </a:solidFill>
                <a:effectLst/>
                <a:latin typeface="+mn-lt"/>
                <a:ea typeface="+mn-ea"/>
                <a:cs typeface="+mn-cs"/>
              </a:rPr>
              <a:t>templateUrl</a:t>
            </a:r>
            <a:r>
              <a:rPr lang="en-US" sz="936" b="0" i="0" u="none" strike="noStrike" kern="1200" dirty="0">
                <a:solidFill>
                  <a:schemeClr val="tx1"/>
                </a:solidFill>
                <a:effectLst/>
                <a:latin typeface="+mn-lt"/>
                <a:ea typeface="+mn-ea"/>
                <a:cs typeface="+mn-cs"/>
              </a:rPr>
              <a:t> vs template</a:t>
            </a:r>
          </a:p>
          <a:p>
            <a:pPr marL="171450" indent="-171450">
              <a:buFontTx/>
              <a:buChar char="-"/>
            </a:pPr>
            <a:r>
              <a:rPr lang="en-US" sz="936" b="0" i="0" u="none" strike="noStrike" kern="1200" dirty="0" err="1">
                <a:solidFill>
                  <a:schemeClr val="tx1"/>
                </a:solidFill>
                <a:effectLst/>
                <a:latin typeface="+mn-lt"/>
                <a:ea typeface="+mn-ea"/>
                <a:cs typeface="+mn-cs"/>
              </a:rPr>
              <a:t>styleUrls</a:t>
            </a:r>
            <a:r>
              <a:rPr lang="en-US" sz="936" b="0" i="0" u="none" strike="noStrike" kern="1200" dirty="0">
                <a:solidFill>
                  <a:schemeClr val="tx1"/>
                </a:solidFill>
                <a:effectLst/>
                <a:latin typeface="+mn-lt"/>
                <a:ea typeface="+mn-ea"/>
                <a:cs typeface="+mn-cs"/>
              </a:rPr>
              <a:t> vs styles</a:t>
            </a:r>
          </a:p>
          <a:p>
            <a:pPr marL="171450" indent="-171450">
              <a:buFontTx/>
              <a:buChar char="-"/>
            </a:pPr>
            <a:r>
              <a:rPr lang="en-US" sz="936" b="0" i="0" u="none" strike="noStrike" kern="1200" dirty="0">
                <a:solidFill>
                  <a:schemeClr val="tx1"/>
                </a:solidFill>
                <a:effectLst/>
                <a:latin typeface="+mn-lt"/>
                <a:ea typeface="+mn-ea"/>
                <a:cs typeface="+mn-cs"/>
              </a:rPr>
              <a:t>provider</a:t>
            </a:r>
          </a:p>
          <a:p>
            <a:endParaRPr lang="en-US" dirty="0"/>
          </a:p>
          <a:p>
            <a:r>
              <a:rPr lang="en-US" dirty="0"/>
              <a:t>Components need to be registered within the </a:t>
            </a:r>
            <a:r>
              <a:rPr lang="en-US" sz="936" kern="1200" dirty="0">
                <a:solidFill>
                  <a:schemeClr val="tx1"/>
                </a:solidFill>
                <a:effectLst/>
                <a:latin typeface="+mn-lt"/>
                <a:ea typeface="+mn-ea"/>
                <a:cs typeface="+mn-cs"/>
              </a:rPr>
              <a:t>declarations array</a:t>
            </a:r>
            <a:r>
              <a:rPr lang="en-US" dirty="0"/>
              <a:t> of a module (</a:t>
            </a:r>
            <a:r>
              <a:rPr lang="en-US" dirty="0" err="1"/>
              <a:t>ie</a:t>
            </a:r>
            <a:r>
              <a:rPr lang="en-US" dirty="0"/>
              <a:t>. </a:t>
            </a:r>
            <a:r>
              <a:rPr lang="en-US" sz="936" kern="1200" dirty="0" err="1">
                <a:solidFill>
                  <a:schemeClr val="tx1"/>
                </a:solidFill>
                <a:effectLst/>
                <a:latin typeface="+mn-lt"/>
                <a:ea typeface="+mn-ea"/>
                <a:cs typeface="+mn-cs"/>
              </a:rPr>
              <a:t>iapp.module.ts</a:t>
            </a:r>
            <a:r>
              <a:rPr lang="en-US" sz="936"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27</a:t>
            </a:fld>
            <a:endParaRPr lang="en-US"/>
          </a:p>
        </p:txBody>
      </p:sp>
    </p:spTree>
    <p:extLst>
      <p:ext uri="{BB962C8B-B14F-4D97-AF65-F5344CB8AC3E}">
        <p14:creationId xmlns:p14="http://schemas.microsoft.com/office/powerpoint/2010/main" val="1450255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generating a component via CLI a </a:t>
            </a:r>
            <a:r>
              <a:rPr lang="en-US" b="1" dirty="0" err="1"/>
              <a:t>ngOnInit</a:t>
            </a:r>
            <a:r>
              <a:rPr lang="en-US" dirty="0"/>
              <a:t> function is added as well</a:t>
            </a:r>
          </a:p>
          <a:p>
            <a:endParaRPr lang="en-US" dirty="0"/>
          </a:p>
          <a:p>
            <a:r>
              <a:rPr lang="en-US" dirty="0" err="1"/>
              <a:t>ngOnInit</a:t>
            </a:r>
            <a:r>
              <a:rPr lang="en-US" sz="936" b="0" i="0" kern="1200" dirty="0">
                <a:solidFill>
                  <a:schemeClr val="tx1"/>
                </a:solidFill>
                <a:effectLst/>
                <a:latin typeface="+mn-lt"/>
                <a:ea typeface="+mn-ea"/>
                <a:cs typeface="+mn-cs"/>
              </a:rPr>
              <a:t> is a </a:t>
            </a:r>
            <a:r>
              <a:rPr lang="en-US" sz="936" b="0" i="0" u="none" strike="noStrike" kern="1200" dirty="0">
                <a:solidFill>
                  <a:schemeClr val="tx1"/>
                </a:solidFill>
                <a:effectLst/>
                <a:latin typeface="+mn-lt"/>
                <a:ea typeface="+mn-ea"/>
                <a:cs typeface="+mn-cs"/>
                <a:hlinkClick r:id="rId3"/>
              </a:rPr>
              <a:t>lifecycle hook</a:t>
            </a:r>
            <a:r>
              <a:rPr lang="en-US" sz="936" b="0" i="0" kern="1200" dirty="0">
                <a:solidFill>
                  <a:schemeClr val="tx1"/>
                </a:solidFill>
                <a:effectLst/>
                <a:latin typeface="+mn-lt"/>
                <a:ea typeface="+mn-ea"/>
                <a:cs typeface="+mn-cs"/>
              </a:rPr>
              <a:t> </a:t>
            </a:r>
          </a:p>
          <a:p>
            <a:r>
              <a:rPr lang="en-US" sz="936" b="0" i="0" kern="1200" dirty="0">
                <a:solidFill>
                  <a:schemeClr val="tx1"/>
                </a:solidFill>
                <a:effectLst/>
                <a:latin typeface="+mn-lt"/>
                <a:ea typeface="+mn-ea"/>
                <a:cs typeface="+mn-cs"/>
              </a:rPr>
              <a:t>Angular calls </a:t>
            </a:r>
            <a:r>
              <a:rPr lang="en-US" dirty="0" err="1"/>
              <a:t>ngOnInit</a:t>
            </a:r>
            <a:r>
              <a:rPr lang="en-US" sz="936" b="0" i="0" kern="1200" dirty="0">
                <a:solidFill>
                  <a:schemeClr val="tx1"/>
                </a:solidFill>
                <a:effectLst/>
                <a:latin typeface="+mn-lt"/>
                <a:ea typeface="+mn-ea"/>
                <a:cs typeface="+mn-cs"/>
              </a:rPr>
              <a:t> shortly after creating a component. </a:t>
            </a:r>
          </a:p>
          <a:p>
            <a:r>
              <a:rPr lang="en-US" sz="936" b="0" i="0" kern="1200" dirty="0">
                <a:solidFill>
                  <a:schemeClr val="tx1"/>
                </a:solidFill>
                <a:effectLst/>
                <a:latin typeface="+mn-lt"/>
                <a:ea typeface="+mn-ea"/>
                <a:cs typeface="+mn-cs"/>
              </a:rPr>
              <a:t>It's a good place to put initialization logic.</a:t>
            </a:r>
          </a:p>
          <a:p>
            <a:endParaRPr lang="en-US" sz="936" b="0" i="0" kern="1200" dirty="0">
              <a:solidFill>
                <a:schemeClr val="tx1"/>
              </a:solidFill>
              <a:effectLst/>
              <a:latin typeface="+mn-lt"/>
              <a:ea typeface="+mn-ea"/>
              <a:cs typeface="+mn-cs"/>
            </a:endParaRPr>
          </a:p>
          <a:p>
            <a:r>
              <a:rPr lang="en-US" sz="936" b="0" i="0" kern="1200" dirty="0" err="1">
                <a:solidFill>
                  <a:schemeClr val="tx1"/>
                </a:solidFill>
                <a:effectLst/>
                <a:latin typeface="+mn-lt"/>
                <a:ea typeface="+mn-ea"/>
                <a:cs typeface="+mn-cs"/>
              </a:rPr>
              <a:t>ngOnDestroy</a:t>
            </a:r>
            <a:r>
              <a:rPr lang="en-US" sz="936" b="0" i="0" kern="1200" dirty="0">
                <a:solidFill>
                  <a:schemeClr val="tx1"/>
                </a:solidFill>
                <a:effectLst/>
                <a:latin typeface="+mn-lt"/>
                <a:ea typeface="+mn-ea"/>
                <a:cs typeface="+mn-cs"/>
              </a:rPr>
              <a:t>() is called Called </a:t>
            </a:r>
            <a:r>
              <a:rPr lang="en-US" sz="936" b="0" i="1" kern="1200" dirty="0">
                <a:solidFill>
                  <a:schemeClr val="tx1"/>
                </a:solidFill>
                <a:effectLst/>
                <a:latin typeface="+mn-lt"/>
                <a:ea typeface="+mn-ea"/>
                <a:cs typeface="+mn-cs"/>
              </a:rPr>
              <a:t>just before</a:t>
            </a:r>
            <a:r>
              <a:rPr lang="en-US" sz="936" b="0" i="0" kern="1200" dirty="0">
                <a:solidFill>
                  <a:schemeClr val="tx1"/>
                </a:solidFill>
                <a:effectLst/>
                <a:latin typeface="+mn-lt"/>
                <a:ea typeface="+mn-ea"/>
                <a:cs typeface="+mn-cs"/>
              </a:rPr>
              <a:t> Angular destroys the directive/component</a:t>
            </a:r>
          </a:p>
          <a:p>
            <a:r>
              <a:rPr lang="en-US" sz="936" b="0" i="0" kern="1200" dirty="0">
                <a:solidFill>
                  <a:schemeClr val="tx1"/>
                </a:solidFill>
                <a:effectLst/>
                <a:latin typeface="+mn-lt"/>
                <a:ea typeface="+mn-ea"/>
                <a:cs typeface="+mn-cs"/>
              </a:rPr>
              <a:t>Place to unsubscribe Observables and detach event handlers to avoid memory leaks.</a:t>
            </a: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See https://</a:t>
            </a:r>
            <a:r>
              <a:rPr lang="en-US" sz="936" b="0" i="0" kern="1200" dirty="0" err="1">
                <a:solidFill>
                  <a:schemeClr val="tx1"/>
                </a:solidFill>
                <a:effectLst/>
                <a:latin typeface="+mn-lt"/>
                <a:ea typeface="+mn-ea"/>
                <a:cs typeface="+mn-cs"/>
              </a:rPr>
              <a:t>angular.io</a:t>
            </a:r>
            <a:r>
              <a:rPr lang="en-US" sz="936" b="0" i="0" kern="1200" dirty="0">
                <a:solidFill>
                  <a:schemeClr val="tx1"/>
                </a:solidFill>
                <a:effectLst/>
                <a:latin typeface="+mn-lt"/>
                <a:ea typeface="+mn-ea"/>
                <a:cs typeface="+mn-cs"/>
              </a:rPr>
              <a:t>/guide/lifecycle-hooks for more information</a:t>
            </a:r>
          </a:p>
        </p:txBody>
      </p:sp>
      <p:sp>
        <p:nvSpPr>
          <p:cNvPr id="4" name="Slide Number Placeholder 3"/>
          <p:cNvSpPr>
            <a:spLocks noGrp="1"/>
          </p:cNvSpPr>
          <p:nvPr>
            <p:ph type="sldNum" sz="quarter" idx="10"/>
          </p:nvPr>
        </p:nvSpPr>
        <p:spPr/>
        <p:txBody>
          <a:bodyPr/>
          <a:lstStyle/>
          <a:p>
            <a:fld id="{B1E3C4C0-2431-004D-AEB6-82128F6266CB}" type="slidenum">
              <a:rPr lang="en-US" smtClean="0"/>
              <a:t>28</a:t>
            </a:fld>
            <a:endParaRPr lang="en-US"/>
          </a:p>
        </p:txBody>
      </p:sp>
    </p:spTree>
    <p:extLst>
      <p:ext uri="{BB962C8B-B14F-4D97-AF65-F5344CB8AC3E}">
        <p14:creationId xmlns:p14="http://schemas.microsoft.com/office/powerpoint/2010/main" val="1686130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communication between TypeScript code (business logic) and Template (html)</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solidFill>
                <a:srgbClr val="0D47A1"/>
              </a:solidFill>
              <a:latin typeface="Roboto" panose="02000000000000000000" pitchFamily="2" charset="0"/>
              <a:ea typeface="Roboto" panose="02000000000000000000" pitchFamily="2" charset="0"/>
            </a:endParaRP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String interpolation:</a:t>
            </a: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 between curly braces everything is allowed that resolves to a string or can be converted to a string (like number)</a:t>
            </a: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 static info </a:t>
            </a:r>
            <a:r>
              <a:rPr lang="en-US" dirty="0" err="1">
                <a:solidFill>
                  <a:srgbClr val="0D47A1"/>
                </a:solidFill>
                <a:latin typeface="Roboto" panose="02000000000000000000" pitchFamily="2" charset="0"/>
                <a:ea typeface="Roboto" panose="02000000000000000000" pitchFamily="2" charset="0"/>
              </a:rPr>
              <a:t>als</a:t>
            </a:r>
            <a:r>
              <a:rPr lang="en-US" dirty="0">
                <a:solidFill>
                  <a:srgbClr val="0D47A1"/>
                </a:solidFill>
                <a:latin typeface="Roboto" panose="02000000000000000000" pitchFamily="2" charset="0"/>
                <a:ea typeface="Roboto" panose="02000000000000000000" pitchFamily="2" charset="0"/>
              </a:rPr>
              <a:t> 'test', method calls, </a:t>
            </a:r>
            <a:r>
              <a:rPr lang="en-US" dirty="0" err="1">
                <a:solidFill>
                  <a:srgbClr val="0D47A1"/>
                </a:solidFill>
                <a:latin typeface="Roboto" panose="02000000000000000000" pitchFamily="2" charset="0"/>
                <a:ea typeface="Roboto" panose="02000000000000000000" pitchFamily="2" charset="0"/>
              </a:rPr>
              <a:t>etc</a:t>
            </a:r>
            <a:endParaRPr lang="en-US" dirty="0">
              <a:solidFill>
                <a:srgbClr val="0D47A1"/>
              </a:solidFill>
              <a:latin typeface="Roboto" panose="02000000000000000000" pitchFamily="2" charset="0"/>
              <a:ea typeface="Roboto" panose="02000000000000000000" pitchFamily="2" charset="0"/>
            </a:endParaRP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 multiline expressions are not possible</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solidFill>
                <a:srgbClr val="0D47A1"/>
              </a:solidFill>
              <a:latin typeface="Roboto" panose="02000000000000000000" pitchFamily="2" charset="0"/>
              <a:ea typeface="Roboto" panose="02000000000000000000" pitchFamily="2" charset="0"/>
            </a:endParaRP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Property binding </a:t>
            </a:r>
            <a:r>
              <a:rPr lang="en-US" dirty="0" err="1">
                <a:solidFill>
                  <a:srgbClr val="0D47A1"/>
                </a:solidFill>
                <a:latin typeface="Roboto" panose="02000000000000000000" pitchFamily="2" charset="0"/>
                <a:ea typeface="Roboto" panose="02000000000000000000" pitchFamily="2" charset="0"/>
              </a:rPr>
              <a:t>ie</a:t>
            </a:r>
            <a:r>
              <a:rPr lang="en-US" dirty="0">
                <a:solidFill>
                  <a:srgbClr val="0D47A1"/>
                </a:solidFill>
                <a:latin typeface="Roboto" panose="02000000000000000000" pitchFamily="2" charset="0"/>
                <a:ea typeface="Roboto" panose="02000000000000000000" pitchFamily="2" charset="0"/>
              </a:rPr>
              <a:t>. [disabled]="!</a:t>
            </a:r>
            <a:r>
              <a:rPr lang="en-US" dirty="0" err="1">
                <a:solidFill>
                  <a:srgbClr val="0D47A1"/>
                </a:solidFill>
                <a:latin typeface="Roboto" panose="02000000000000000000" pitchFamily="2" charset="0"/>
                <a:ea typeface="Roboto" panose="02000000000000000000" pitchFamily="2" charset="0"/>
              </a:rPr>
              <a:t>allowNewAccount</a:t>
            </a:r>
            <a:r>
              <a:rPr lang="en-US" dirty="0">
                <a:solidFill>
                  <a:srgbClr val="0D47A1"/>
                </a:solidFill>
                <a:latin typeface="Roboto" panose="02000000000000000000" pitchFamily="2" charset="0"/>
                <a:ea typeface="Roboto" panose="02000000000000000000" pitchFamily="2" charset="0"/>
              </a:rPr>
              <a:t>"</a:t>
            </a: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 data needs to resolve to the type required by the property ... in disabled case a Boolean</a:t>
            </a: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a:t>
            </a:r>
            <a:r>
              <a:rPr lang="en-US" dirty="0" err="1">
                <a:solidFill>
                  <a:srgbClr val="0D47A1"/>
                </a:solidFill>
                <a:latin typeface="Roboto" panose="02000000000000000000" pitchFamily="2" charset="0"/>
                <a:ea typeface="Roboto" panose="02000000000000000000" pitchFamily="2" charset="0"/>
              </a:rPr>
              <a:t>ie</a:t>
            </a:r>
            <a:r>
              <a:rPr lang="en-US" dirty="0">
                <a:solidFill>
                  <a:srgbClr val="0D47A1"/>
                </a:solidFill>
                <a:latin typeface="Roboto" panose="02000000000000000000" pitchFamily="2" charset="0"/>
                <a:ea typeface="Roboto" panose="02000000000000000000" pitchFamily="2" charset="0"/>
              </a:rPr>
              <a:t>. [disabled]="!</a:t>
            </a:r>
            <a:r>
              <a:rPr lang="en-US" dirty="0" err="1">
                <a:solidFill>
                  <a:srgbClr val="0D47A1"/>
                </a:solidFill>
                <a:latin typeface="Roboto" panose="02000000000000000000" pitchFamily="2" charset="0"/>
                <a:ea typeface="Roboto" panose="02000000000000000000" pitchFamily="2" charset="0"/>
              </a:rPr>
              <a:t>allowNewAccount</a:t>
            </a:r>
            <a:r>
              <a:rPr lang="en-US" dirty="0">
                <a:solidFill>
                  <a:srgbClr val="0D47A1"/>
                </a:solidFill>
                <a:latin typeface="Roboto" panose="02000000000000000000" pitchFamily="2" charset="0"/>
                <a:ea typeface="Roboto" panose="02000000000000000000" pitchFamily="2" charset="0"/>
              </a:rPr>
              <a:t>"</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solidFill>
                <a:srgbClr val="0D47A1"/>
              </a:solidFill>
              <a:latin typeface="Roboto" panose="02000000000000000000" pitchFamily="2" charset="0"/>
              <a:ea typeface="Roboto" panose="02000000000000000000" pitchFamily="2" charset="0"/>
            </a:endParaRP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29</a:t>
            </a:fld>
            <a:endParaRPr lang="en-US"/>
          </a:p>
        </p:txBody>
      </p:sp>
    </p:spTree>
    <p:extLst>
      <p:ext uri="{BB962C8B-B14F-4D97-AF65-F5344CB8AC3E}">
        <p14:creationId xmlns:p14="http://schemas.microsoft.com/office/powerpoint/2010/main" val="3249626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dirty="0"/>
              <a:t>event is named between the parentheses </a:t>
            </a:r>
            <a:r>
              <a:rPr lang="en-US" dirty="0" err="1"/>
              <a:t>ie</a:t>
            </a:r>
            <a:r>
              <a:rPr lang="en-US" dirty="0"/>
              <a:t>. (click)="</a:t>
            </a:r>
            <a:r>
              <a:rPr lang="en-US" dirty="0" err="1"/>
              <a:t>onCreate</a:t>
            </a:r>
            <a:r>
              <a:rPr lang="en-US" dirty="0"/>
              <a:t>()"</a:t>
            </a:r>
            <a:br>
              <a:rPr lang="en-US" dirty="0"/>
            </a:br>
            <a:br>
              <a:rPr lang="en-US" dirty="0"/>
            </a:br>
            <a:r>
              <a:rPr lang="en-US" dirty="0"/>
              <a:t>method in TypeScript ... convention start with </a:t>
            </a:r>
            <a:r>
              <a:rPr lang="en-US" b="1" dirty="0"/>
              <a:t>on</a:t>
            </a:r>
            <a:r>
              <a:rPr lang="en-US" dirty="0"/>
              <a:t> ... </a:t>
            </a:r>
            <a:r>
              <a:rPr lang="en-US" dirty="0" err="1"/>
              <a:t>ie</a:t>
            </a:r>
            <a:r>
              <a:rPr lang="en-US" dirty="0"/>
              <a:t>. </a:t>
            </a:r>
            <a:r>
              <a:rPr lang="en-US" dirty="0" err="1"/>
              <a:t>onCreate</a:t>
            </a:r>
            <a:r>
              <a:rPr lang="en-US" dirty="0"/>
              <a:t>()</a:t>
            </a:r>
            <a:br>
              <a:rPr lang="en-US" dirty="0"/>
            </a:br>
            <a:br>
              <a:rPr lang="en-US" dirty="0"/>
            </a:br>
            <a:r>
              <a:rPr lang="en-US" dirty="0"/>
              <a:t>reserved $event -&gt; </a:t>
            </a:r>
            <a:r>
              <a:rPr lang="en-US" dirty="0" err="1"/>
              <a:t>ie</a:t>
            </a:r>
            <a:r>
              <a:rPr lang="en-US" dirty="0"/>
              <a:t>. </a:t>
            </a:r>
            <a:r>
              <a:rPr lang="en-US" dirty="0" err="1"/>
              <a:t>onCreate</a:t>
            </a:r>
            <a:r>
              <a:rPr lang="en-US" dirty="0"/>
              <a:t>($event) -&gt; provide method with event data </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r>
              <a:rPr lang="en-US" sz="936" kern="1200" dirty="0" err="1">
                <a:solidFill>
                  <a:schemeClr val="tx1"/>
                </a:solidFill>
                <a:effectLst/>
                <a:latin typeface="+mn-lt"/>
                <a:ea typeface="+mn-ea"/>
                <a:cs typeface="+mn-cs"/>
              </a:rPr>
              <a:t>onClick</a:t>
            </a:r>
            <a:r>
              <a:rPr lang="en-US" dirty="0"/>
              <a:t>(event: Event) {</a:t>
            </a:r>
            <a:br>
              <a:rPr lang="en-US" dirty="0"/>
            </a:br>
            <a:r>
              <a:rPr lang="en-US" dirty="0"/>
              <a:t>  </a:t>
            </a:r>
            <a:r>
              <a:rPr lang="en-US" sz="936" b="1" kern="1200" dirty="0" err="1">
                <a:solidFill>
                  <a:schemeClr val="tx1"/>
                </a:solidFill>
                <a:effectLst/>
                <a:latin typeface="+mn-lt"/>
                <a:ea typeface="+mn-ea"/>
                <a:cs typeface="+mn-cs"/>
              </a:rPr>
              <a:t>this</a:t>
            </a:r>
            <a:r>
              <a:rPr lang="en-US" dirty="0" err="1"/>
              <a:t>.</a:t>
            </a:r>
            <a:r>
              <a:rPr lang="en-US" sz="936" b="1" kern="1200" dirty="0" err="1">
                <a:solidFill>
                  <a:schemeClr val="tx1"/>
                </a:solidFill>
                <a:effectLst/>
                <a:latin typeface="+mn-lt"/>
                <a:ea typeface="+mn-ea"/>
                <a:cs typeface="+mn-cs"/>
              </a:rPr>
              <a:t>title</a:t>
            </a:r>
            <a:r>
              <a:rPr lang="en-US" sz="936" b="1" kern="1200" dirty="0">
                <a:solidFill>
                  <a:schemeClr val="tx1"/>
                </a:solidFill>
                <a:effectLst/>
                <a:latin typeface="+mn-lt"/>
                <a:ea typeface="+mn-ea"/>
                <a:cs typeface="+mn-cs"/>
              </a:rPr>
              <a:t> </a:t>
            </a:r>
            <a:r>
              <a:rPr lang="en-US" dirty="0"/>
              <a:t>= (&lt;</a:t>
            </a:r>
            <a:r>
              <a:rPr lang="en-US" dirty="0" err="1"/>
              <a:t>HTMLInputElement</a:t>
            </a:r>
            <a:r>
              <a:rPr lang="en-US" dirty="0"/>
              <a:t>&gt;</a:t>
            </a:r>
            <a:r>
              <a:rPr lang="en-US" dirty="0" err="1"/>
              <a:t>event.</a:t>
            </a:r>
            <a:r>
              <a:rPr lang="en-US" sz="936" b="1" kern="1200" dirty="0" err="1">
                <a:solidFill>
                  <a:schemeClr val="tx1"/>
                </a:solidFill>
                <a:effectLst/>
                <a:latin typeface="+mn-lt"/>
                <a:ea typeface="+mn-ea"/>
                <a:cs typeface="+mn-cs"/>
              </a:rPr>
              <a:t>target</a:t>
            </a:r>
            <a:r>
              <a:rPr lang="en-US" dirty="0"/>
              <a:t>).</a:t>
            </a:r>
            <a:r>
              <a:rPr lang="en-US" sz="936" b="1" kern="1200" dirty="0">
                <a:solidFill>
                  <a:schemeClr val="tx1"/>
                </a:solidFill>
                <a:effectLst/>
                <a:latin typeface="+mn-lt"/>
                <a:ea typeface="+mn-ea"/>
                <a:cs typeface="+mn-cs"/>
              </a:rPr>
              <a:t>value</a:t>
            </a:r>
            <a:r>
              <a:rPr lang="en-US" dirty="0"/>
              <a:t>;</a:t>
            </a:r>
            <a:br>
              <a:rPr lang="en-US" dirty="0"/>
            </a:br>
            <a:r>
              <a:rPr lang="en-US" dirty="0"/>
              <a:t>}</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30</a:t>
            </a:fld>
            <a:endParaRPr lang="en-US"/>
          </a:p>
        </p:txBody>
      </p:sp>
    </p:spTree>
    <p:extLst>
      <p:ext uri="{BB962C8B-B14F-4D97-AF65-F5344CB8AC3E}">
        <p14:creationId xmlns:p14="http://schemas.microsoft.com/office/powerpoint/2010/main" val="4238203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dirty="0"/>
              <a:t>Two way binding, combination of output data and react to user events</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t>banana in the box</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31</a:t>
            </a:fld>
            <a:endParaRPr lang="en-US"/>
          </a:p>
        </p:txBody>
      </p:sp>
    </p:spTree>
    <p:extLst>
      <p:ext uri="{BB962C8B-B14F-4D97-AF65-F5344CB8AC3E}">
        <p14:creationId xmlns:p14="http://schemas.microsoft.com/office/powerpoint/2010/main" val="1258329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err="1">
                <a:solidFill>
                  <a:schemeClr val="tx1"/>
                </a:solidFill>
                <a:effectLst/>
                <a:latin typeface="+mn-lt"/>
                <a:ea typeface="+mn-ea"/>
                <a:cs typeface="+mn-cs"/>
              </a:rPr>
              <a:t>NgModules</a:t>
            </a:r>
            <a:r>
              <a:rPr lang="en-US" sz="936" b="0" i="0" u="none" strike="noStrike" kern="1200" dirty="0">
                <a:solidFill>
                  <a:schemeClr val="tx1"/>
                </a:solidFill>
                <a:effectLst/>
                <a:latin typeface="+mn-lt"/>
                <a:ea typeface="+mn-ea"/>
                <a:cs typeface="+mn-cs"/>
              </a:rPr>
              <a:t> can import functionality from other </a:t>
            </a:r>
            <a:r>
              <a:rPr lang="en-US" sz="936" b="0" i="0" u="none" strike="noStrike" kern="1200" dirty="0" err="1">
                <a:solidFill>
                  <a:schemeClr val="tx1"/>
                </a:solidFill>
                <a:effectLst/>
                <a:latin typeface="+mn-lt"/>
                <a:ea typeface="+mn-ea"/>
                <a:cs typeface="+mn-cs"/>
              </a:rPr>
              <a:t>NgModules</a:t>
            </a:r>
            <a:r>
              <a:rPr lang="en-US" sz="936" b="0" i="0" u="none" strike="noStrike" kern="1200" dirty="0">
                <a:solidFill>
                  <a:schemeClr val="tx1"/>
                </a:solidFill>
                <a:effectLst/>
                <a:latin typeface="+mn-lt"/>
                <a:ea typeface="+mn-ea"/>
                <a:cs typeface="+mn-cs"/>
              </a:rPr>
              <a:t>, and allow their own functionality to be exported and used by other </a:t>
            </a:r>
            <a:r>
              <a:rPr lang="en-US" sz="936" b="0" i="0" u="none" strike="noStrike" kern="1200" dirty="0" err="1">
                <a:solidFill>
                  <a:schemeClr val="tx1"/>
                </a:solidFill>
                <a:effectLst/>
                <a:latin typeface="+mn-lt"/>
                <a:ea typeface="+mn-ea"/>
                <a:cs typeface="+mn-cs"/>
              </a:rPr>
              <a:t>NgModules</a:t>
            </a:r>
            <a:r>
              <a:rPr lang="en-US" sz="936" b="0" i="0" u="none" strike="noStrike" kern="1200" dirty="0">
                <a:solidFill>
                  <a:schemeClr val="tx1"/>
                </a:solidFill>
                <a:effectLst/>
                <a:latin typeface="+mn-lt"/>
                <a:ea typeface="+mn-ea"/>
                <a:cs typeface="+mn-cs"/>
              </a:rPr>
              <a:t>. </a:t>
            </a:r>
          </a:p>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5</a:t>
            </a:fld>
            <a:endParaRPr lang="en-US"/>
          </a:p>
        </p:txBody>
      </p:sp>
    </p:spTree>
    <p:extLst>
      <p:ext uri="{BB962C8B-B14F-4D97-AF65-F5344CB8AC3E}">
        <p14:creationId xmlns:p14="http://schemas.microsoft.com/office/powerpoint/2010/main" val="3153055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Directives are instructions in the DOM</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solidFill>
                <a:srgbClr val="0D47A1"/>
              </a:solidFill>
              <a:latin typeface="Roboto" panose="02000000000000000000" pitchFamily="2" charset="0"/>
              <a:ea typeface="Roboto" panose="02000000000000000000" pitchFamily="2" charset="0"/>
            </a:endParaRP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solidFill>
                <a:srgbClr val="0D47A1"/>
              </a:solidFill>
              <a:latin typeface="Roboto" panose="02000000000000000000" pitchFamily="2" charset="0"/>
              <a:ea typeface="Roboto" panose="02000000000000000000" pitchFamily="2" charset="0"/>
            </a:endParaRP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Non Structural - behind the colon an expression is expected</a:t>
            </a:r>
          </a:p>
        </p:txBody>
      </p:sp>
      <p:sp>
        <p:nvSpPr>
          <p:cNvPr id="4" name="Slide Number Placeholder 3"/>
          <p:cNvSpPr>
            <a:spLocks noGrp="1"/>
          </p:cNvSpPr>
          <p:nvPr>
            <p:ph type="sldNum" sz="quarter" idx="10"/>
          </p:nvPr>
        </p:nvSpPr>
        <p:spPr/>
        <p:txBody>
          <a:bodyPr/>
          <a:lstStyle/>
          <a:p>
            <a:fld id="{B1E3C4C0-2431-004D-AEB6-82128F6266CB}" type="slidenum">
              <a:rPr lang="en-US" smtClean="0"/>
              <a:t>32</a:t>
            </a:fld>
            <a:endParaRPr lang="en-US"/>
          </a:p>
        </p:txBody>
      </p:sp>
    </p:spTree>
    <p:extLst>
      <p:ext uri="{BB962C8B-B14F-4D97-AF65-F5344CB8AC3E}">
        <p14:creationId xmlns:p14="http://schemas.microsoft.com/office/powerpoint/2010/main" val="1086399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Pipes can be chained</a:t>
            </a:r>
          </a:p>
        </p:txBody>
      </p:sp>
      <p:sp>
        <p:nvSpPr>
          <p:cNvPr id="4" name="Slide Number Placeholder 3"/>
          <p:cNvSpPr>
            <a:spLocks noGrp="1"/>
          </p:cNvSpPr>
          <p:nvPr>
            <p:ph type="sldNum" sz="quarter" idx="10"/>
          </p:nvPr>
        </p:nvSpPr>
        <p:spPr/>
        <p:txBody>
          <a:bodyPr/>
          <a:lstStyle/>
          <a:p>
            <a:fld id="{B1E3C4C0-2431-004D-AEB6-82128F6266CB}" type="slidenum">
              <a:rPr lang="en-US" smtClean="0"/>
              <a:t>33</a:t>
            </a:fld>
            <a:endParaRPr lang="en-US"/>
          </a:p>
        </p:txBody>
      </p:sp>
    </p:spTree>
    <p:extLst>
      <p:ext uri="{BB962C8B-B14F-4D97-AF65-F5344CB8AC3E}">
        <p14:creationId xmlns:p14="http://schemas.microsoft.com/office/powerpoint/2010/main" val="2257965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0" kern="1200" dirty="0">
                <a:solidFill>
                  <a:schemeClr val="tx1"/>
                </a:solidFill>
                <a:effectLst/>
                <a:latin typeface="+mn-lt"/>
                <a:ea typeface="+mn-ea"/>
                <a:cs typeface="+mn-cs"/>
              </a:rPr>
              <a:t>From Master to Detail -&gt; </a:t>
            </a:r>
            <a:r>
              <a:rPr lang="en-US" sz="936" b="0" i="0" kern="1200" dirty="0" err="1">
                <a:solidFill>
                  <a:schemeClr val="tx1"/>
                </a:solidFill>
                <a:effectLst/>
                <a:latin typeface="+mn-lt"/>
                <a:ea typeface="+mn-ea"/>
                <a:cs typeface="+mn-cs"/>
              </a:rPr>
              <a:t>ie</a:t>
            </a:r>
            <a:r>
              <a:rPr lang="en-US" sz="936" b="0" i="0" kern="1200" dirty="0">
                <a:solidFill>
                  <a:schemeClr val="tx1"/>
                </a:solidFill>
                <a:effectLst/>
                <a:latin typeface="+mn-lt"/>
                <a:ea typeface="+mn-ea"/>
                <a:cs typeface="+mn-cs"/>
              </a:rPr>
              <a:t>. when selecting an account from a list …</a:t>
            </a:r>
          </a:p>
          <a:p>
            <a:pPr marL="0" marR="0" lvl="0" indent="0" algn="l" defTabSz="713174" rtl="0" eaLnBrk="1" fontAlgn="auto" latinLnBrk="0" hangingPunct="1">
              <a:lnSpc>
                <a:spcPct val="100000"/>
              </a:lnSpc>
              <a:spcBef>
                <a:spcPts val="0"/>
              </a:spcBef>
              <a:spcAft>
                <a:spcPts val="0"/>
              </a:spcAft>
              <a:buClrTx/>
              <a:buSzTx/>
              <a:buFontTx/>
              <a:buNone/>
              <a:tabLst/>
              <a:defRPr/>
            </a:pPr>
            <a:br>
              <a:rPr lang="en-US" sz="936" b="0" i="0" kern="1200" dirty="0">
                <a:solidFill>
                  <a:schemeClr val="tx1"/>
                </a:solidFill>
                <a:effectLst/>
                <a:latin typeface="+mn-lt"/>
                <a:ea typeface="+mn-ea"/>
                <a:cs typeface="+mn-cs"/>
              </a:rPr>
            </a:br>
            <a:r>
              <a:rPr lang="en-US" sz="936" b="0" i="0" kern="1200" dirty="0">
                <a:solidFill>
                  <a:schemeClr val="tx1"/>
                </a:solidFill>
                <a:effectLst/>
                <a:latin typeface="+mn-lt"/>
                <a:ea typeface="+mn-ea"/>
                <a:cs typeface="+mn-cs"/>
              </a:rPr>
              <a:t>- Use the </a:t>
            </a:r>
            <a:r>
              <a:rPr lang="en-US" sz="936" b="0" i="0" u="none" strike="noStrike" kern="1200" dirty="0">
                <a:solidFill>
                  <a:schemeClr val="tx1"/>
                </a:solidFill>
                <a:effectLst/>
                <a:latin typeface="+mn-lt"/>
                <a:ea typeface="+mn-ea"/>
                <a:cs typeface="+mn-cs"/>
                <a:hlinkClick r:id="rId3"/>
              </a:rPr>
              <a:t>@Input decorator</a:t>
            </a:r>
            <a:r>
              <a:rPr lang="en-US" sz="936" b="0" i="0" kern="1200" dirty="0">
                <a:solidFill>
                  <a:schemeClr val="tx1"/>
                </a:solidFill>
                <a:effectLst/>
                <a:latin typeface="+mn-lt"/>
                <a:ea typeface="+mn-ea"/>
                <a:cs typeface="+mn-cs"/>
              </a:rPr>
              <a:t> to make the selected account available for binding</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 Use </a:t>
            </a:r>
            <a:r>
              <a:rPr lang="en-US" sz="936" b="0" i="0" u="none" strike="noStrike" kern="1200" dirty="0">
                <a:solidFill>
                  <a:schemeClr val="tx1"/>
                </a:solidFill>
                <a:effectLst/>
                <a:latin typeface="+mn-lt"/>
                <a:ea typeface="+mn-ea"/>
                <a:cs typeface="+mn-cs"/>
                <a:hlinkClick r:id="rId4"/>
              </a:rPr>
              <a:t>property binding</a:t>
            </a:r>
            <a:r>
              <a:rPr lang="en-US" sz="936" b="0" i="0" kern="1200" dirty="0">
                <a:solidFill>
                  <a:schemeClr val="tx1"/>
                </a:solidFill>
                <a:effectLst/>
                <a:latin typeface="+mn-lt"/>
                <a:ea typeface="+mn-ea"/>
                <a:cs typeface="+mn-cs"/>
              </a:rPr>
              <a:t> to pass the selected account to the account (details) component</a:t>
            </a:r>
          </a:p>
          <a:p>
            <a:endParaRPr lang="en-US" dirty="0"/>
          </a:p>
          <a:p>
            <a:endParaRPr lang="en-US" dirty="0"/>
          </a:p>
          <a:p>
            <a:r>
              <a:rPr lang="en-US" dirty="0"/>
              <a:t>You can define the @Input() decorator on variables … and functions (</a:t>
            </a:r>
            <a:r>
              <a:rPr lang="en-US" dirty="0" err="1"/>
              <a:t>ie</a:t>
            </a:r>
            <a:r>
              <a:rPr lang="en-US" dirty="0"/>
              <a:t>. </a:t>
            </a:r>
            <a:r>
              <a:rPr lang="en-US" i="1" dirty="0" err="1"/>
              <a:t>setAccount</a:t>
            </a:r>
            <a:r>
              <a:rPr lang="en-US" i="1" dirty="0"/>
              <a:t>()</a:t>
            </a:r>
            <a:r>
              <a:rPr lang="en-US" dirty="0"/>
              <a:t>) as well</a:t>
            </a:r>
          </a:p>
          <a:p>
            <a:endParaRPr lang="en-US" dirty="0"/>
          </a:p>
          <a:p>
            <a:r>
              <a:rPr lang="en-US" sz="936" b="0" i="0" kern="1200" dirty="0">
                <a:solidFill>
                  <a:schemeClr val="tx1"/>
                </a:solidFill>
                <a:effectLst/>
                <a:latin typeface="+mn-lt"/>
                <a:ea typeface="+mn-ea"/>
                <a:cs typeface="+mn-cs"/>
              </a:rPr>
              <a:t>Detect and act upon changes to input property values with the </a:t>
            </a:r>
            <a:r>
              <a:rPr lang="en-US" b="1" dirty="0" err="1"/>
              <a:t>ngOnChanges</a:t>
            </a:r>
            <a:r>
              <a:rPr lang="en-US" b="1" dirty="0"/>
              <a:t>()</a:t>
            </a:r>
            <a:r>
              <a:rPr lang="en-US" sz="936" b="0" i="0" kern="1200" dirty="0">
                <a:solidFill>
                  <a:schemeClr val="tx1"/>
                </a:solidFill>
                <a:effectLst/>
                <a:latin typeface="+mn-lt"/>
                <a:ea typeface="+mn-ea"/>
                <a:cs typeface="+mn-cs"/>
              </a:rPr>
              <a:t>  lifecycle hook</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34</a:t>
            </a:fld>
            <a:endParaRPr lang="en-US"/>
          </a:p>
        </p:txBody>
      </p:sp>
    </p:spTree>
    <p:extLst>
      <p:ext uri="{BB962C8B-B14F-4D97-AF65-F5344CB8AC3E}">
        <p14:creationId xmlns:p14="http://schemas.microsoft.com/office/powerpoint/2010/main" val="4158723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kern="1200" dirty="0">
                <a:solidFill>
                  <a:schemeClr val="tx1"/>
                </a:solidFill>
                <a:effectLst/>
                <a:latin typeface="+mn-lt"/>
                <a:ea typeface="+mn-ea"/>
                <a:cs typeface="+mn-cs"/>
              </a:rPr>
              <a:t>The child component exposes an </a:t>
            </a:r>
            <a:r>
              <a:rPr lang="en-US" sz="936" b="0" i="0" u="none" strike="noStrike" kern="1200" dirty="0">
                <a:solidFill>
                  <a:schemeClr val="tx1"/>
                </a:solidFill>
                <a:effectLst/>
                <a:latin typeface="+mn-lt"/>
                <a:ea typeface="+mn-ea"/>
                <a:cs typeface="+mn-cs"/>
                <a:hlinkClick r:id="rId3"/>
              </a:rPr>
              <a:t>EventEmitter</a:t>
            </a:r>
            <a:r>
              <a:rPr lang="en-US" sz="936" b="0" i="0" kern="1200" dirty="0">
                <a:solidFill>
                  <a:schemeClr val="tx1"/>
                </a:solidFill>
                <a:effectLst/>
                <a:latin typeface="+mn-lt"/>
                <a:ea typeface="+mn-ea"/>
                <a:cs typeface="+mn-cs"/>
              </a:rPr>
              <a:t> property with which it emits events when something happens. </a:t>
            </a:r>
          </a:p>
          <a:p>
            <a:r>
              <a:rPr lang="en-US" sz="936" b="0" i="0" kern="1200" dirty="0">
                <a:solidFill>
                  <a:schemeClr val="tx1"/>
                </a:solidFill>
                <a:effectLst/>
                <a:latin typeface="+mn-lt"/>
                <a:ea typeface="+mn-ea"/>
                <a:cs typeface="+mn-cs"/>
              </a:rPr>
              <a:t>The parent binds to that event property and reacts to those events.</a:t>
            </a: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The child's </a:t>
            </a:r>
            <a:r>
              <a:rPr lang="en-US" sz="936" b="0" i="0" u="none" strike="noStrike" kern="1200" dirty="0">
                <a:solidFill>
                  <a:schemeClr val="tx1"/>
                </a:solidFill>
                <a:effectLst/>
                <a:latin typeface="+mn-lt"/>
                <a:ea typeface="+mn-ea"/>
                <a:cs typeface="+mn-cs"/>
                <a:hlinkClick r:id="rId3"/>
              </a:rPr>
              <a:t>EventEmitter</a:t>
            </a:r>
            <a:r>
              <a:rPr lang="en-US" sz="936" b="0" i="0" kern="1200" dirty="0">
                <a:solidFill>
                  <a:schemeClr val="tx1"/>
                </a:solidFill>
                <a:effectLst/>
                <a:latin typeface="+mn-lt"/>
                <a:ea typeface="+mn-ea"/>
                <a:cs typeface="+mn-cs"/>
              </a:rPr>
              <a:t> property is an </a:t>
            </a:r>
            <a:r>
              <a:rPr lang="en-US" sz="936" b="0" i="1" kern="1200" dirty="0">
                <a:solidFill>
                  <a:schemeClr val="tx1"/>
                </a:solidFill>
                <a:effectLst/>
                <a:latin typeface="+mn-lt"/>
                <a:ea typeface="+mn-ea"/>
                <a:cs typeface="+mn-cs"/>
              </a:rPr>
              <a:t>output property</a:t>
            </a:r>
            <a:r>
              <a:rPr lang="en-US" sz="936" b="0" i="0" kern="1200" dirty="0">
                <a:solidFill>
                  <a:schemeClr val="tx1"/>
                </a:solidFill>
                <a:effectLst/>
                <a:latin typeface="+mn-lt"/>
                <a:ea typeface="+mn-ea"/>
                <a:cs typeface="+mn-cs"/>
              </a:rPr>
              <a:t>, typically adorned with an </a:t>
            </a:r>
            <a:r>
              <a:rPr lang="en-US" sz="936" b="0" i="0" u="none" strike="noStrike" kern="1200" dirty="0">
                <a:solidFill>
                  <a:schemeClr val="tx1"/>
                </a:solidFill>
                <a:effectLst/>
                <a:latin typeface="+mn-lt"/>
                <a:ea typeface="+mn-ea"/>
                <a:cs typeface="+mn-cs"/>
                <a:hlinkClick r:id="rId4"/>
              </a:rPr>
              <a:t>@Output decoration</a:t>
            </a:r>
            <a:r>
              <a:rPr lang="en-US" sz="936"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35</a:t>
            </a:fld>
            <a:endParaRPr lang="en-US"/>
          </a:p>
        </p:txBody>
      </p:sp>
    </p:spTree>
    <p:extLst>
      <p:ext uri="{BB962C8B-B14F-4D97-AF65-F5344CB8AC3E}">
        <p14:creationId xmlns:p14="http://schemas.microsoft.com/office/powerpoint/2010/main" val="801883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36" b="0" i="0" kern="1200" dirty="0">
                <a:solidFill>
                  <a:schemeClr val="tx1"/>
                </a:solidFill>
                <a:effectLst/>
                <a:latin typeface="+mn-lt"/>
                <a:ea typeface="+mn-ea"/>
                <a:cs typeface="+mn-cs"/>
              </a:rPr>
              <a:t>The child component exposes an </a:t>
            </a:r>
            <a:r>
              <a:rPr lang="en-US" sz="936" b="0" i="0" u="none" strike="noStrike" kern="1200" dirty="0">
                <a:solidFill>
                  <a:schemeClr val="tx1"/>
                </a:solidFill>
                <a:effectLst/>
                <a:latin typeface="+mn-lt"/>
                <a:ea typeface="+mn-ea"/>
                <a:cs typeface="+mn-cs"/>
                <a:hlinkClick r:id="rId3"/>
              </a:rPr>
              <a:t>EventEmitter</a:t>
            </a:r>
            <a:r>
              <a:rPr lang="en-US" sz="936" b="0" i="0" kern="1200" dirty="0">
                <a:solidFill>
                  <a:schemeClr val="tx1"/>
                </a:solidFill>
                <a:effectLst/>
                <a:latin typeface="+mn-lt"/>
                <a:ea typeface="+mn-ea"/>
                <a:cs typeface="+mn-cs"/>
              </a:rPr>
              <a:t> property with which it emits events when something happens. </a:t>
            </a:r>
          </a:p>
          <a:p>
            <a:pPr lvl="1"/>
            <a:r>
              <a:rPr lang="en-US" sz="936" b="0" i="0" kern="1200" dirty="0">
                <a:solidFill>
                  <a:schemeClr val="tx1"/>
                </a:solidFill>
                <a:effectLst/>
                <a:latin typeface="+mn-lt"/>
                <a:ea typeface="+mn-ea"/>
                <a:cs typeface="+mn-cs"/>
              </a:rPr>
              <a:t>The parent binds to that event property and reacts to those events.</a:t>
            </a: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The child's </a:t>
            </a:r>
            <a:r>
              <a:rPr lang="en-US" sz="936" b="0" i="0" u="none" strike="noStrike" kern="1200" dirty="0">
                <a:solidFill>
                  <a:schemeClr val="tx1"/>
                </a:solidFill>
                <a:effectLst/>
                <a:latin typeface="+mn-lt"/>
                <a:ea typeface="+mn-ea"/>
                <a:cs typeface="+mn-cs"/>
                <a:hlinkClick r:id="rId3"/>
              </a:rPr>
              <a:t>EventEmitter</a:t>
            </a:r>
            <a:r>
              <a:rPr lang="en-US" sz="936" b="0" i="0" kern="1200" dirty="0">
                <a:solidFill>
                  <a:schemeClr val="tx1"/>
                </a:solidFill>
                <a:effectLst/>
                <a:latin typeface="+mn-lt"/>
                <a:ea typeface="+mn-ea"/>
                <a:cs typeface="+mn-cs"/>
              </a:rPr>
              <a:t> property is an </a:t>
            </a:r>
            <a:r>
              <a:rPr lang="en-US" sz="936" b="0" i="1" kern="1200" dirty="0">
                <a:solidFill>
                  <a:schemeClr val="tx1"/>
                </a:solidFill>
                <a:effectLst/>
                <a:latin typeface="+mn-lt"/>
                <a:ea typeface="+mn-ea"/>
                <a:cs typeface="+mn-cs"/>
              </a:rPr>
              <a:t>output property</a:t>
            </a:r>
            <a:r>
              <a:rPr lang="en-US" sz="936" b="0" i="0" kern="1200" dirty="0">
                <a:solidFill>
                  <a:schemeClr val="tx1"/>
                </a:solidFill>
                <a:effectLst/>
                <a:latin typeface="+mn-lt"/>
                <a:ea typeface="+mn-ea"/>
                <a:cs typeface="+mn-cs"/>
              </a:rPr>
              <a:t>, typically adorned with an </a:t>
            </a:r>
            <a:r>
              <a:rPr lang="en-US" sz="936" b="0" i="0" u="none" strike="noStrike" kern="1200" dirty="0">
                <a:solidFill>
                  <a:schemeClr val="tx1"/>
                </a:solidFill>
                <a:effectLst/>
                <a:latin typeface="+mn-lt"/>
                <a:ea typeface="+mn-ea"/>
                <a:cs typeface="+mn-cs"/>
                <a:hlinkClick r:id="rId4"/>
              </a:rPr>
              <a:t>@Output decoration</a:t>
            </a:r>
            <a:r>
              <a:rPr lang="en-US" sz="936" b="0" i="0" kern="1200" dirty="0">
                <a:solidFill>
                  <a:schemeClr val="tx1"/>
                </a:solidFill>
                <a:effectLst/>
                <a:latin typeface="+mn-lt"/>
                <a:ea typeface="+mn-ea"/>
                <a:cs typeface="+mn-cs"/>
              </a:rPr>
              <a:t> </a:t>
            </a: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Another way for component interaction is a shared </a:t>
            </a:r>
            <a:r>
              <a:rPr lang="en-US" sz="936" b="1" i="1" kern="1200" dirty="0">
                <a:solidFill>
                  <a:schemeClr val="tx1"/>
                </a:solidFill>
                <a:effectLst/>
                <a:latin typeface="+mn-lt"/>
                <a:ea typeface="+mn-ea"/>
                <a:cs typeface="+mn-cs"/>
              </a:rPr>
              <a:t>Service</a:t>
            </a:r>
            <a:endParaRPr lang="en-US" b="1" i="1" dirty="0"/>
          </a:p>
        </p:txBody>
      </p:sp>
      <p:sp>
        <p:nvSpPr>
          <p:cNvPr id="4" name="Slide Number Placeholder 3"/>
          <p:cNvSpPr>
            <a:spLocks noGrp="1"/>
          </p:cNvSpPr>
          <p:nvPr>
            <p:ph type="sldNum" sz="quarter" idx="10"/>
          </p:nvPr>
        </p:nvSpPr>
        <p:spPr/>
        <p:txBody>
          <a:bodyPr/>
          <a:lstStyle/>
          <a:p>
            <a:fld id="{B1E3C4C0-2431-004D-AEB6-82128F6266CB}" type="slidenum">
              <a:rPr lang="en-US" smtClean="0"/>
              <a:t>36</a:t>
            </a:fld>
            <a:endParaRPr lang="en-US"/>
          </a:p>
        </p:txBody>
      </p:sp>
    </p:spTree>
    <p:extLst>
      <p:ext uri="{BB962C8B-B14F-4D97-AF65-F5344CB8AC3E}">
        <p14:creationId xmlns:p14="http://schemas.microsoft.com/office/powerpoint/2010/main" val="670756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ng generate service </a:t>
            </a:r>
            <a:r>
              <a:rPr lang="en-US" dirty="0"/>
              <a:t>or  </a:t>
            </a:r>
            <a:r>
              <a:rPr lang="en-US" i="1" dirty="0"/>
              <a:t>ng g s</a:t>
            </a:r>
          </a:p>
          <a:p>
            <a:endParaRPr lang="en-US" dirty="0"/>
          </a:p>
          <a:p>
            <a:r>
              <a:rPr lang="en-US" dirty="0"/>
              <a:t>By default </a:t>
            </a:r>
            <a:r>
              <a:rPr lang="en-US" dirty="0" err="1"/>
              <a:t>providedIn</a:t>
            </a:r>
            <a:r>
              <a:rPr lang="en-US" dirty="0"/>
              <a:t> root -&gt; global service, available for all components in the application</a:t>
            </a:r>
          </a:p>
          <a:p>
            <a:endParaRPr lang="en-US" dirty="0"/>
          </a:p>
          <a:p>
            <a:r>
              <a:rPr lang="en-US" dirty="0"/>
              <a:t>Injected via constructor – private </a:t>
            </a:r>
            <a:r>
              <a:rPr lang="en-US" dirty="0" err="1"/>
              <a:t>varable</a:t>
            </a:r>
            <a:r>
              <a:rPr lang="en-US" dirty="0"/>
              <a:t>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37</a:t>
            </a:fld>
            <a:endParaRPr lang="en-US"/>
          </a:p>
        </p:txBody>
      </p:sp>
    </p:spTree>
    <p:extLst>
      <p:ext uri="{BB962C8B-B14F-4D97-AF65-F5344CB8AC3E}">
        <p14:creationId xmlns:p14="http://schemas.microsoft.com/office/powerpoint/2010/main" val="25034061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providedIn</a:t>
            </a:r>
            <a:r>
              <a:rPr lang="en-US" dirty="0"/>
              <a:t> root is optional. </a:t>
            </a:r>
          </a:p>
          <a:p>
            <a:r>
              <a:rPr lang="en-US" dirty="0"/>
              <a:t>When removed the Injectable needs to be added to the </a:t>
            </a:r>
            <a:r>
              <a:rPr lang="en-US" b="1" i="1" dirty="0"/>
              <a:t>providers</a:t>
            </a:r>
            <a:r>
              <a:rPr lang="en-US" dirty="0"/>
              <a:t> section of a module, component, etc.</a:t>
            </a:r>
          </a:p>
          <a:p>
            <a:endParaRPr lang="en-US" dirty="0"/>
          </a:p>
          <a:p>
            <a:r>
              <a:rPr lang="en-US" dirty="0"/>
              <a:t>In this case the </a:t>
            </a:r>
            <a:r>
              <a:rPr lang="en-US" dirty="0" err="1"/>
              <a:t>AccountService</a:t>
            </a:r>
            <a:r>
              <a:rPr lang="en-US" dirty="0"/>
              <a:t> is only available for the </a:t>
            </a:r>
            <a:r>
              <a:rPr lang="en-US" dirty="0" err="1"/>
              <a:t>AccountListComponent</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38</a:t>
            </a:fld>
            <a:endParaRPr lang="en-US"/>
          </a:p>
        </p:txBody>
      </p:sp>
    </p:spTree>
    <p:extLst>
      <p:ext uri="{BB962C8B-B14F-4D97-AF65-F5344CB8AC3E}">
        <p14:creationId xmlns:p14="http://schemas.microsoft.com/office/powerpoint/2010/main" val="3062898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36" b="0" i="0" kern="1200" dirty="0">
                <a:solidFill>
                  <a:schemeClr val="tx1"/>
                </a:solidFill>
                <a:effectLst/>
                <a:latin typeface="+mn-lt"/>
                <a:ea typeface="+mn-ea"/>
                <a:cs typeface="+mn-cs"/>
              </a:rPr>
              <a:t>Part of </a:t>
            </a:r>
            <a:r>
              <a:rPr lang="en-US" sz="936" b="0" i="0" kern="1200" dirty="0" err="1">
                <a:solidFill>
                  <a:schemeClr val="tx1"/>
                </a:solidFill>
                <a:effectLst/>
                <a:latin typeface="+mn-lt"/>
                <a:ea typeface="+mn-ea"/>
                <a:cs typeface="+mn-cs"/>
              </a:rPr>
              <a:t>RxJs</a:t>
            </a:r>
            <a:endParaRPr lang="en-US" sz="936" b="0" i="0" kern="1200" dirty="0">
              <a:solidFill>
                <a:schemeClr val="tx1"/>
              </a:solidFill>
              <a:effectLst/>
              <a:latin typeface="+mn-lt"/>
              <a:ea typeface="+mn-ea"/>
              <a:cs typeface="+mn-cs"/>
            </a:endParaRPr>
          </a:p>
          <a:p>
            <a:pPr lvl="0"/>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An observable can deliver multiple values of any type—literals, messages, or events, depending on the context. </a:t>
            </a:r>
          </a:p>
          <a:p>
            <a:r>
              <a:rPr lang="en-US" sz="936" b="0" i="0" kern="1200" dirty="0">
                <a:solidFill>
                  <a:schemeClr val="tx1"/>
                </a:solidFill>
                <a:effectLst/>
                <a:latin typeface="+mn-lt"/>
                <a:ea typeface="+mn-ea"/>
                <a:cs typeface="+mn-cs"/>
              </a:rPr>
              <a:t>The API for receiving values is the same whether the values are delivered synchronously or asynchronously. </a:t>
            </a: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Because setup and teardown logic are both handled by the observable, your application code only needs to worry about subscribing to consume values, and when done, unsubscribing. Whether the stream was keystrokes, an HTTP response, or an interval timer, the interface for listening to values and stopping listening is the same.</a:t>
            </a:r>
          </a:p>
          <a:p>
            <a:r>
              <a:rPr lang="en-US" sz="936" b="0" i="0" kern="1200" dirty="0">
                <a:solidFill>
                  <a:schemeClr val="tx1"/>
                </a:solidFill>
                <a:effectLst/>
                <a:latin typeface="+mn-lt"/>
                <a:ea typeface="+mn-ea"/>
                <a:cs typeface="+mn-cs"/>
              </a:rPr>
              <a:t>Because of these advantages, observables are used extensively within Angular</a:t>
            </a: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39</a:t>
            </a:fld>
            <a:endParaRPr lang="en-US"/>
          </a:p>
        </p:txBody>
      </p:sp>
    </p:spTree>
    <p:extLst>
      <p:ext uri="{BB962C8B-B14F-4D97-AF65-F5344CB8AC3E}">
        <p14:creationId xmlns:p14="http://schemas.microsoft.com/office/powerpoint/2010/main" val="2336798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40</a:t>
            </a:fld>
            <a:endParaRPr lang="en-US"/>
          </a:p>
        </p:txBody>
      </p:sp>
    </p:spTree>
    <p:extLst>
      <p:ext uri="{BB962C8B-B14F-4D97-AF65-F5344CB8AC3E}">
        <p14:creationId xmlns:p14="http://schemas.microsoft.com/office/powerpoint/2010/main" val="4118254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36"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41</a:t>
            </a:fld>
            <a:endParaRPr lang="en-US"/>
          </a:p>
        </p:txBody>
      </p:sp>
    </p:spTree>
    <p:extLst>
      <p:ext uri="{BB962C8B-B14F-4D97-AF65-F5344CB8AC3E}">
        <p14:creationId xmlns:p14="http://schemas.microsoft.com/office/powerpoint/2010/main" val="312183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Organizing your code into functional modules helps :</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rPr>
              <a:t>managing development of complex applications</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rPr>
              <a:t>designing for reusability</a:t>
            </a:r>
          </a:p>
          <a:p>
            <a:pPr marL="171450" indent="-171450">
              <a:buFont typeface="Arial" panose="020B0604020202020204" pitchFamily="34" charset="0"/>
              <a:buChar char="•"/>
            </a:pPr>
            <a:r>
              <a:rPr lang="en-US" sz="936" b="0" i="1" u="none" strike="noStrike" kern="1200" dirty="0">
                <a:solidFill>
                  <a:schemeClr val="tx1"/>
                </a:solidFill>
                <a:effectLst/>
                <a:latin typeface="+mn-lt"/>
                <a:ea typeface="+mn-ea"/>
                <a:cs typeface="+mn-cs"/>
              </a:rPr>
              <a:t>lazy-loading </a:t>
            </a:r>
            <a:r>
              <a:rPr lang="en-US" sz="936" b="0" i="0" u="none" strike="noStrike" kern="1200" dirty="0">
                <a:solidFill>
                  <a:schemeClr val="tx1"/>
                </a:solidFill>
                <a:effectLst/>
                <a:latin typeface="+mn-lt"/>
                <a:ea typeface="+mn-ea"/>
                <a:cs typeface="+mn-cs"/>
              </a:rPr>
              <a:t>—loading modules on demand— in order to minimize the amount of code that needs to be loaded at startup.</a:t>
            </a: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6</a:t>
            </a:fld>
            <a:endParaRPr lang="en-US"/>
          </a:p>
        </p:txBody>
      </p:sp>
    </p:spTree>
    <p:extLst>
      <p:ext uri="{BB962C8B-B14F-4D97-AF65-F5344CB8AC3E}">
        <p14:creationId xmlns:p14="http://schemas.microsoft.com/office/powerpoint/2010/main" val="3849598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kern="1200" dirty="0">
                <a:solidFill>
                  <a:schemeClr val="tx1"/>
                </a:solidFill>
                <a:effectLst/>
                <a:latin typeface="+mn-lt"/>
                <a:ea typeface="+mn-ea"/>
                <a:cs typeface="+mn-cs"/>
              </a:rPr>
              <a:t>You need to subscribe to an Observable</a:t>
            </a:r>
          </a:p>
        </p:txBody>
      </p:sp>
      <p:sp>
        <p:nvSpPr>
          <p:cNvPr id="4" name="Slide Number Placeholder 3"/>
          <p:cNvSpPr>
            <a:spLocks noGrp="1"/>
          </p:cNvSpPr>
          <p:nvPr>
            <p:ph type="sldNum" sz="quarter" idx="10"/>
          </p:nvPr>
        </p:nvSpPr>
        <p:spPr/>
        <p:txBody>
          <a:bodyPr/>
          <a:lstStyle/>
          <a:p>
            <a:fld id="{B1E3C4C0-2431-004D-AEB6-82128F6266CB}" type="slidenum">
              <a:rPr lang="en-US" smtClean="0"/>
              <a:t>42</a:t>
            </a:fld>
            <a:endParaRPr lang="en-US"/>
          </a:p>
        </p:txBody>
      </p:sp>
    </p:spTree>
    <p:extLst>
      <p:ext uri="{BB962C8B-B14F-4D97-AF65-F5344CB8AC3E}">
        <p14:creationId xmlns:p14="http://schemas.microsoft.com/office/powerpoint/2010/main" val="1731761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A routed Angular application has one singleton instance of the </a:t>
            </a:r>
            <a:r>
              <a:rPr lang="en-US" sz="936" b="0" i="1" u="none" strike="noStrike" kern="1200" dirty="0">
                <a:solidFill>
                  <a:schemeClr val="tx1"/>
                </a:solidFill>
                <a:effectLst/>
                <a:latin typeface="+mn-lt"/>
                <a:ea typeface="+mn-ea"/>
                <a:cs typeface="+mn-cs"/>
                <a:hlinkClick r:id="rId3"/>
              </a:rPr>
              <a:t>Router</a:t>
            </a:r>
            <a:r>
              <a:rPr lang="en-US" sz="936" b="0" i="0" u="none" strike="noStrike" kern="1200" dirty="0">
                <a:solidFill>
                  <a:schemeClr val="tx1"/>
                </a:solidFill>
                <a:effectLst/>
                <a:latin typeface="+mn-lt"/>
                <a:ea typeface="+mn-ea"/>
                <a:cs typeface="+mn-cs"/>
              </a:rPr>
              <a:t> service. </a:t>
            </a:r>
          </a:p>
          <a:p>
            <a:r>
              <a:rPr lang="en-US" sz="936" b="0" i="0" u="none" strike="noStrike" kern="1200" dirty="0">
                <a:solidFill>
                  <a:schemeClr val="tx1"/>
                </a:solidFill>
                <a:effectLst/>
                <a:latin typeface="+mn-lt"/>
                <a:ea typeface="+mn-ea"/>
                <a:cs typeface="+mn-cs"/>
              </a:rPr>
              <a:t>When the browser's URL changes, that router looks for a corresponding </a:t>
            </a:r>
            <a:r>
              <a:rPr lang="en-US" b="0" u="none" strike="noStrike" dirty="0">
                <a:effectLst/>
                <a:hlinkClick r:id="rId4"/>
              </a:rPr>
              <a:t>Route</a:t>
            </a:r>
            <a:r>
              <a:rPr lang="en-US" sz="936" b="0" i="0" u="none" strike="noStrike" kern="1200" dirty="0">
                <a:solidFill>
                  <a:schemeClr val="tx1"/>
                </a:solidFill>
                <a:effectLst/>
                <a:latin typeface="+mn-lt"/>
                <a:ea typeface="+mn-ea"/>
                <a:cs typeface="+mn-cs"/>
              </a:rPr>
              <a:t> from which it can determine the component to display.</a:t>
            </a:r>
          </a:p>
          <a:p>
            <a:endParaRPr lang="en-US" dirty="0"/>
          </a:p>
          <a:p>
            <a:r>
              <a:rPr lang="en-US" dirty="0"/>
              <a:t>app-</a:t>
            </a:r>
            <a:r>
              <a:rPr lang="en-US" dirty="0" err="1"/>
              <a:t>routing.module.ts</a:t>
            </a:r>
            <a:r>
              <a:rPr lang="en-US" dirty="0"/>
              <a:t> - generated by CLI  ( --routing ) … with empty routes array.</a:t>
            </a:r>
          </a:p>
          <a:p>
            <a:endParaRPr lang="en-US" dirty="0"/>
          </a:p>
          <a:p>
            <a:r>
              <a:rPr lang="en-US" dirty="0"/>
              <a:t>Each route needs at least a path and a component.  </a:t>
            </a:r>
            <a:r>
              <a:rPr lang="en-US" sz="936" b="0" i="0" u="none" strike="noStrike" kern="1200" dirty="0">
                <a:solidFill>
                  <a:schemeClr val="tx1"/>
                </a:solidFill>
                <a:effectLst/>
                <a:latin typeface="+mn-lt"/>
                <a:ea typeface="+mn-ea"/>
                <a:cs typeface="+mn-cs"/>
              </a:rPr>
              <a:t>There are </a:t>
            </a:r>
            <a:r>
              <a:rPr lang="en-US" sz="936" b="0" i="1" u="none" strike="noStrike" kern="1200" dirty="0">
                <a:solidFill>
                  <a:schemeClr val="tx1"/>
                </a:solidFill>
                <a:effectLst/>
                <a:latin typeface="+mn-lt"/>
                <a:ea typeface="+mn-ea"/>
                <a:cs typeface="+mn-cs"/>
              </a:rPr>
              <a:t>no leading slashes</a:t>
            </a:r>
            <a:r>
              <a:rPr lang="en-US" sz="936" b="0" i="0" u="none" strike="noStrike" kern="1200" dirty="0">
                <a:solidFill>
                  <a:schemeClr val="tx1"/>
                </a:solidFill>
                <a:effectLst/>
                <a:latin typeface="+mn-lt"/>
                <a:ea typeface="+mn-ea"/>
                <a:cs typeface="+mn-cs"/>
              </a:rPr>
              <a:t> in the </a:t>
            </a:r>
            <a:r>
              <a:rPr lang="en-US" sz="936" b="0" i="1" u="none" strike="noStrike" kern="1200" dirty="0">
                <a:solidFill>
                  <a:schemeClr val="tx1"/>
                </a:solidFill>
                <a:effectLst/>
                <a:latin typeface="+mn-lt"/>
                <a:ea typeface="+mn-ea"/>
                <a:cs typeface="+mn-cs"/>
              </a:rPr>
              <a:t>path</a:t>
            </a:r>
            <a:r>
              <a:rPr lang="en-US" sz="936" b="0" i="0" u="none" strike="noStrike" kern="1200" dirty="0">
                <a:solidFill>
                  <a:schemeClr val="tx1"/>
                </a:solidFill>
                <a:effectLst/>
                <a:latin typeface="+mn-lt"/>
                <a:ea typeface="+mn-ea"/>
                <a:cs typeface="+mn-cs"/>
              </a:rPr>
              <a:t>. </a:t>
            </a:r>
          </a:p>
          <a:p>
            <a:endParaRPr lang="en-US" sz="936" b="0" i="0" u="none" strike="noStrike" kern="1200" dirty="0">
              <a:solidFill>
                <a:schemeClr val="tx1"/>
              </a:solidFill>
              <a:effectLst/>
              <a:latin typeface="+mn-lt"/>
              <a:ea typeface="+mn-ea"/>
              <a:cs typeface="+mn-cs"/>
            </a:endParaRPr>
          </a:p>
          <a:p>
            <a:r>
              <a:rPr lang="en-US" dirty="0"/>
              <a:t>**</a:t>
            </a:r>
            <a:r>
              <a:rPr lang="en-US" sz="936" b="0" i="0" u="none" strike="noStrike" kern="1200" dirty="0">
                <a:solidFill>
                  <a:schemeClr val="tx1"/>
                </a:solidFill>
                <a:effectLst/>
                <a:latin typeface="+mn-lt"/>
                <a:ea typeface="+mn-ea"/>
                <a:cs typeface="+mn-cs"/>
              </a:rPr>
              <a:t> path is a wildcard -&gt; page not found (404)</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The order of the routes in the configuration matters and this is by design. The router uses a first-match wins strategy when matching routes,</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43</a:t>
            </a:fld>
            <a:endParaRPr lang="en-US"/>
          </a:p>
        </p:txBody>
      </p:sp>
    </p:spTree>
    <p:extLst>
      <p:ext uri="{BB962C8B-B14F-4D97-AF65-F5344CB8AC3E}">
        <p14:creationId xmlns:p14="http://schemas.microsoft.com/office/powerpoint/2010/main" val="2039297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Routes translated to links in HTML template</a:t>
            </a:r>
          </a:p>
          <a:p>
            <a:endParaRPr lang="en-US" dirty="0"/>
          </a:p>
          <a:p>
            <a:r>
              <a:rPr lang="en-US" dirty="0"/>
              <a:t>Use </a:t>
            </a:r>
            <a:r>
              <a:rPr lang="en-US" dirty="0" err="1"/>
              <a:t>routerlink</a:t>
            </a:r>
            <a:r>
              <a:rPr lang="en-US" dirty="0"/>
              <a:t> directive in stead of a </a:t>
            </a:r>
            <a:r>
              <a:rPr lang="en-US" dirty="0" err="1"/>
              <a:t>href</a:t>
            </a:r>
            <a:r>
              <a:rPr lang="en-US" dirty="0"/>
              <a:t>=“”. </a:t>
            </a:r>
            <a:r>
              <a:rPr lang="en-US" dirty="0" err="1"/>
              <a:t>Href</a:t>
            </a:r>
            <a:r>
              <a:rPr lang="en-US" dirty="0"/>
              <a:t> is </a:t>
            </a:r>
            <a:r>
              <a:rPr lang="en-US" dirty="0" err="1"/>
              <a:t>releoading</a:t>
            </a:r>
            <a:r>
              <a:rPr lang="en-US" dirty="0"/>
              <a:t> the page … execute a full bootstrap, etc.</a:t>
            </a:r>
          </a:p>
          <a:p>
            <a:r>
              <a:rPr lang="en-US" dirty="0" err="1"/>
              <a:t>Routerlink</a:t>
            </a:r>
            <a:r>
              <a:rPr lang="en-US" dirty="0"/>
              <a:t> </a:t>
            </a:r>
          </a:p>
          <a:p>
            <a:endParaRPr lang="en-US" dirty="0"/>
          </a:p>
          <a:p>
            <a:r>
              <a:rPr lang="en-US" dirty="0" err="1"/>
              <a:t>routerlink</a:t>
            </a:r>
            <a:r>
              <a:rPr lang="en-US" dirty="0"/>
              <a:t>: </a:t>
            </a:r>
          </a:p>
          <a:p>
            <a:r>
              <a:rPr lang="en-US" dirty="0"/>
              <a:t>	/account – absolute path</a:t>
            </a:r>
          </a:p>
          <a:p>
            <a:r>
              <a:rPr lang="en-US" dirty="0"/>
              <a:t>	account – relative path … </a:t>
            </a:r>
            <a:r>
              <a:rPr lang="en-US" dirty="0" err="1"/>
              <a:t>wil</a:t>
            </a:r>
            <a:r>
              <a:rPr lang="en-US" dirty="0"/>
              <a:t> be added to the current path</a:t>
            </a:r>
          </a:p>
          <a:p>
            <a:endParaRPr lang="en-US" dirty="0"/>
          </a:p>
          <a:p>
            <a:r>
              <a:rPr lang="en-US" dirty="0"/>
              <a:t>You need to define a &lt;router-outlet&gt; directive in your template to display the component that is activated by a route</a:t>
            </a:r>
          </a:p>
        </p:txBody>
      </p:sp>
      <p:sp>
        <p:nvSpPr>
          <p:cNvPr id="4" name="Slide Number Placeholder 3"/>
          <p:cNvSpPr>
            <a:spLocks noGrp="1"/>
          </p:cNvSpPr>
          <p:nvPr>
            <p:ph type="sldNum" sz="quarter" idx="10"/>
          </p:nvPr>
        </p:nvSpPr>
        <p:spPr/>
        <p:txBody>
          <a:bodyPr/>
          <a:lstStyle/>
          <a:p>
            <a:fld id="{B1E3C4C0-2431-004D-AEB6-82128F6266CB}" type="slidenum">
              <a:rPr lang="en-US" smtClean="0"/>
              <a:t>44</a:t>
            </a:fld>
            <a:endParaRPr lang="en-US"/>
          </a:p>
        </p:txBody>
      </p:sp>
    </p:spTree>
    <p:extLst>
      <p:ext uri="{BB962C8B-B14F-4D97-AF65-F5344CB8AC3E}">
        <p14:creationId xmlns:p14="http://schemas.microsoft.com/office/powerpoint/2010/main" val="33950676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Routes translated to links in HTML template</a:t>
            </a:r>
          </a:p>
          <a:p>
            <a:endParaRPr lang="en-US" dirty="0"/>
          </a:p>
          <a:p>
            <a:r>
              <a:rPr lang="en-US" dirty="0"/>
              <a:t>Use </a:t>
            </a:r>
            <a:r>
              <a:rPr lang="en-US" dirty="0" err="1"/>
              <a:t>routerLink</a:t>
            </a:r>
            <a:r>
              <a:rPr lang="en-US" dirty="0"/>
              <a:t> directive in stead of a </a:t>
            </a:r>
            <a:r>
              <a:rPr lang="en-US" dirty="0" err="1"/>
              <a:t>href</a:t>
            </a:r>
            <a:r>
              <a:rPr lang="en-US" dirty="0"/>
              <a:t>=“”. </a:t>
            </a:r>
            <a:r>
              <a:rPr lang="en-US" dirty="0" err="1"/>
              <a:t>Href</a:t>
            </a:r>
            <a:r>
              <a:rPr lang="en-US" dirty="0"/>
              <a:t> is </a:t>
            </a:r>
            <a:r>
              <a:rPr lang="en-US" dirty="0" err="1"/>
              <a:t>releoading</a:t>
            </a:r>
            <a:r>
              <a:rPr lang="en-US" dirty="0"/>
              <a:t> the page … execute a full bootstrap, etc.</a:t>
            </a:r>
          </a:p>
          <a:p>
            <a:r>
              <a:rPr lang="en-US" dirty="0" err="1"/>
              <a:t>RouterLink</a:t>
            </a:r>
            <a:r>
              <a:rPr lang="en-US" dirty="0"/>
              <a:t> </a:t>
            </a:r>
          </a:p>
          <a:p>
            <a:endParaRPr lang="en-US" dirty="0"/>
          </a:p>
          <a:p>
            <a:r>
              <a:rPr lang="en-US" dirty="0" err="1"/>
              <a:t>routerLink</a:t>
            </a:r>
            <a:r>
              <a:rPr lang="en-US" dirty="0"/>
              <a:t>: </a:t>
            </a:r>
          </a:p>
          <a:p>
            <a:r>
              <a:rPr lang="en-US" dirty="0"/>
              <a:t>	/account – absolute path</a:t>
            </a:r>
          </a:p>
          <a:p>
            <a:r>
              <a:rPr lang="en-US" dirty="0"/>
              <a:t>	account – relative path … </a:t>
            </a:r>
            <a:r>
              <a:rPr lang="en-US" dirty="0" err="1"/>
              <a:t>wil</a:t>
            </a:r>
            <a:r>
              <a:rPr lang="en-US" dirty="0"/>
              <a:t> be added to the current path</a:t>
            </a:r>
          </a:p>
          <a:p>
            <a:endParaRPr lang="en-US" dirty="0"/>
          </a:p>
          <a:p>
            <a:r>
              <a:rPr lang="en-US" dirty="0"/>
              <a:t>You need to define a &lt;router-outlet&gt; directive in your template to display the component that is activated by a route</a:t>
            </a:r>
          </a:p>
        </p:txBody>
      </p:sp>
      <p:sp>
        <p:nvSpPr>
          <p:cNvPr id="4" name="Slide Number Placeholder 3"/>
          <p:cNvSpPr>
            <a:spLocks noGrp="1"/>
          </p:cNvSpPr>
          <p:nvPr>
            <p:ph type="sldNum" sz="quarter" idx="10"/>
          </p:nvPr>
        </p:nvSpPr>
        <p:spPr/>
        <p:txBody>
          <a:bodyPr/>
          <a:lstStyle/>
          <a:p>
            <a:fld id="{B1E3C4C0-2431-004D-AEB6-82128F6266CB}" type="slidenum">
              <a:rPr lang="en-US" smtClean="0"/>
              <a:t>45</a:t>
            </a:fld>
            <a:endParaRPr lang="en-US"/>
          </a:p>
        </p:txBody>
      </p:sp>
    </p:spTree>
    <p:extLst>
      <p:ext uri="{BB962C8B-B14F-4D97-AF65-F5344CB8AC3E}">
        <p14:creationId xmlns:p14="http://schemas.microsoft.com/office/powerpoint/2010/main" val="4168271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route path and parameters are available through an injected router service called the </a:t>
            </a:r>
            <a:r>
              <a:rPr lang="en-US" sz="936" b="0" i="0" u="none" strike="noStrike" kern="1200" dirty="0">
                <a:solidFill>
                  <a:schemeClr val="tx1"/>
                </a:solidFill>
                <a:effectLst/>
                <a:latin typeface="+mn-lt"/>
                <a:ea typeface="+mn-ea"/>
                <a:cs typeface="+mn-cs"/>
                <a:hlinkClick r:id="rId3"/>
              </a:rPr>
              <a:t>ActivatedRoute</a:t>
            </a:r>
            <a:r>
              <a:rPr lang="en-US" sz="936" b="0" i="0" u="none" strike="noStrike" kern="1200" dirty="0">
                <a:solidFill>
                  <a:schemeClr val="tx1"/>
                </a:solidFill>
                <a:effectLst/>
                <a:latin typeface="+mn-lt"/>
                <a:ea typeface="+mn-ea"/>
                <a:cs typeface="+mn-cs"/>
              </a:rPr>
              <a:t>.</a:t>
            </a:r>
          </a:p>
          <a:p>
            <a:endParaRPr lang="en-US" dirty="0"/>
          </a:p>
          <a:p>
            <a:r>
              <a:rPr lang="en-US" dirty="0"/>
              <a:t>Note: </a:t>
            </a:r>
            <a:r>
              <a:rPr lang="en-US" dirty="0" err="1"/>
              <a:t>params.id</a:t>
            </a:r>
            <a:r>
              <a:rPr lang="en-US" dirty="0"/>
              <a:t> maps to :id in route definition</a:t>
            </a:r>
          </a:p>
          <a:p>
            <a:endParaRPr lang="en-US" dirty="0"/>
          </a:p>
          <a:p>
            <a:r>
              <a:rPr lang="en-US" dirty="0"/>
              <a:t>Check </a:t>
            </a:r>
            <a:r>
              <a:rPr lang="en-US" dirty="0" err="1"/>
              <a:t>Router,RoutingEvents</a:t>
            </a:r>
            <a:r>
              <a:rPr lang="en-US" dirty="0"/>
              <a:t>  </a:t>
            </a:r>
          </a:p>
        </p:txBody>
      </p:sp>
      <p:sp>
        <p:nvSpPr>
          <p:cNvPr id="4" name="Slide Number Placeholder 3"/>
          <p:cNvSpPr>
            <a:spLocks noGrp="1"/>
          </p:cNvSpPr>
          <p:nvPr>
            <p:ph type="sldNum" sz="quarter" idx="10"/>
          </p:nvPr>
        </p:nvSpPr>
        <p:spPr/>
        <p:txBody>
          <a:bodyPr/>
          <a:lstStyle/>
          <a:p>
            <a:fld id="{B1E3C4C0-2431-004D-AEB6-82128F6266CB}" type="slidenum">
              <a:rPr lang="en-US" smtClean="0"/>
              <a:t>46</a:t>
            </a:fld>
            <a:endParaRPr lang="en-US"/>
          </a:p>
        </p:txBody>
      </p:sp>
    </p:spTree>
    <p:extLst>
      <p:ext uri="{BB962C8B-B14F-4D97-AF65-F5344CB8AC3E}">
        <p14:creationId xmlns:p14="http://schemas.microsoft.com/office/powerpoint/2010/main" val="2245170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route path and parameters are available through an injected router service called the </a:t>
            </a:r>
            <a:r>
              <a:rPr lang="en-US" sz="936" b="0" i="0" u="none" strike="noStrike" kern="1200" dirty="0">
                <a:solidFill>
                  <a:schemeClr val="tx1"/>
                </a:solidFill>
                <a:effectLst/>
                <a:latin typeface="+mn-lt"/>
                <a:ea typeface="+mn-ea"/>
                <a:cs typeface="+mn-cs"/>
                <a:hlinkClick r:id="rId3"/>
              </a:rPr>
              <a:t>ActivatedRoute</a:t>
            </a:r>
            <a:r>
              <a:rPr lang="en-US" sz="936" b="0" i="0" u="none" strike="noStrike" kern="1200" dirty="0">
                <a:solidFill>
                  <a:schemeClr val="tx1"/>
                </a:solidFill>
                <a:effectLst/>
                <a:latin typeface="+mn-lt"/>
                <a:ea typeface="+mn-ea"/>
                <a:cs typeface="+mn-cs"/>
              </a:rPr>
              <a:t>.</a:t>
            </a:r>
          </a:p>
          <a:p>
            <a:endParaRPr lang="en-US" dirty="0"/>
          </a:p>
          <a:p>
            <a:r>
              <a:rPr lang="en-US" dirty="0"/>
              <a:t>Note: </a:t>
            </a:r>
            <a:r>
              <a:rPr lang="en-US" dirty="0" err="1"/>
              <a:t>params.id</a:t>
            </a:r>
            <a:r>
              <a:rPr lang="en-US" dirty="0"/>
              <a:t> maps to :id in route definition</a:t>
            </a:r>
          </a:p>
          <a:p>
            <a:endParaRPr lang="en-US" dirty="0"/>
          </a:p>
          <a:p>
            <a:r>
              <a:rPr lang="en-US" dirty="0"/>
              <a:t>Check </a:t>
            </a:r>
            <a:r>
              <a:rPr lang="en-US" dirty="0" err="1"/>
              <a:t>Router,RoutingEvents</a:t>
            </a:r>
            <a:r>
              <a:rPr lang="en-US" dirty="0"/>
              <a:t>  </a:t>
            </a:r>
          </a:p>
        </p:txBody>
      </p:sp>
      <p:sp>
        <p:nvSpPr>
          <p:cNvPr id="4" name="Slide Number Placeholder 3"/>
          <p:cNvSpPr>
            <a:spLocks noGrp="1"/>
          </p:cNvSpPr>
          <p:nvPr>
            <p:ph type="sldNum" sz="quarter" idx="10"/>
          </p:nvPr>
        </p:nvSpPr>
        <p:spPr/>
        <p:txBody>
          <a:bodyPr/>
          <a:lstStyle/>
          <a:p>
            <a:fld id="{B1E3C4C0-2431-004D-AEB6-82128F6266CB}" type="slidenum">
              <a:rPr lang="en-US" smtClean="0"/>
              <a:t>47</a:t>
            </a:fld>
            <a:endParaRPr lang="en-US"/>
          </a:p>
        </p:txBody>
      </p:sp>
    </p:spTree>
    <p:extLst>
      <p:ext uri="{BB962C8B-B14F-4D97-AF65-F5344CB8AC3E}">
        <p14:creationId xmlns:p14="http://schemas.microsoft.com/office/powerpoint/2010/main" val="4194173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route path and parameters are available through an injected router service called the </a:t>
            </a:r>
            <a:r>
              <a:rPr lang="en-US" sz="936" b="0" i="0" u="none" strike="noStrike" kern="1200" dirty="0">
                <a:solidFill>
                  <a:schemeClr val="tx1"/>
                </a:solidFill>
                <a:effectLst/>
                <a:latin typeface="+mn-lt"/>
                <a:ea typeface="+mn-ea"/>
                <a:cs typeface="+mn-cs"/>
                <a:hlinkClick r:id="rId3"/>
              </a:rPr>
              <a:t>ActivatedRoute</a:t>
            </a:r>
            <a:r>
              <a:rPr lang="en-US" sz="936" b="0" i="0" u="none" strike="noStrike" kern="1200" dirty="0">
                <a:solidFill>
                  <a:schemeClr val="tx1"/>
                </a:solidFill>
                <a:effectLst/>
                <a:latin typeface="+mn-lt"/>
                <a:ea typeface="+mn-ea"/>
                <a:cs typeface="+mn-cs"/>
              </a:rPr>
              <a:t>.</a:t>
            </a:r>
          </a:p>
          <a:p>
            <a:endParaRPr lang="en-US" dirty="0"/>
          </a:p>
          <a:p>
            <a:r>
              <a:rPr lang="en-US" dirty="0"/>
              <a:t>Note: </a:t>
            </a:r>
            <a:r>
              <a:rPr lang="en-US" dirty="0" err="1"/>
              <a:t>params.id</a:t>
            </a:r>
            <a:r>
              <a:rPr lang="en-US" dirty="0"/>
              <a:t> maps to :id in route definition</a:t>
            </a:r>
          </a:p>
          <a:p>
            <a:endParaRPr lang="en-US" dirty="0"/>
          </a:p>
          <a:p>
            <a:r>
              <a:rPr lang="en-US" dirty="0"/>
              <a:t>Check </a:t>
            </a:r>
            <a:r>
              <a:rPr lang="en-US" dirty="0" err="1"/>
              <a:t>Router,RoutingEvents</a:t>
            </a:r>
            <a:r>
              <a:rPr lang="en-US" dirty="0"/>
              <a:t>  </a:t>
            </a:r>
          </a:p>
        </p:txBody>
      </p:sp>
      <p:sp>
        <p:nvSpPr>
          <p:cNvPr id="4" name="Slide Number Placeholder 3"/>
          <p:cNvSpPr>
            <a:spLocks noGrp="1"/>
          </p:cNvSpPr>
          <p:nvPr>
            <p:ph type="sldNum" sz="quarter" idx="10"/>
          </p:nvPr>
        </p:nvSpPr>
        <p:spPr/>
        <p:txBody>
          <a:bodyPr/>
          <a:lstStyle/>
          <a:p>
            <a:fld id="{B1E3C4C0-2431-004D-AEB6-82128F6266CB}" type="slidenum">
              <a:rPr lang="en-US" smtClean="0"/>
              <a:t>48</a:t>
            </a:fld>
            <a:endParaRPr lang="en-US"/>
          </a:p>
        </p:txBody>
      </p:sp>
    </p:spTree>
    <p:extLst>
      <p:ext uri="{BB962C8B-B14F-4D97-AF65-F5344CB8AC3E}">
        <p14:creationId xmlns:p14="http://schemas.microsoft.com/office/powerpoint/2010/main" val="3867653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something is not working as expected -&gt; check console </a:t>
            </a:r>
          </a:p>
          <a:p>
            <a:endParaRPr lang="en-US" dirty="0"/>
          </a:p>
          <a:p>
            <a:r>
              <a:rPr lang="en-US" dirty="0"/>
              <a:t>At runtime only JavaScript is executed by the browser … error messages can be quite verbose and in example line numbers relate to the line numbers in the generated JavaScript code.</a:t>
            </a:r>
          </a:p>
          <a:p>
            <a:endParaRPr lang="en-US" dirty="0"/>
          </a:p>
          <a:p>
            <a:r>
              <a:rPr lang="en-US" dirty="0"/>
              <a:t>Developer tools – webpack -&gt; access typescript code based on generated map-files</a:t>
            </a:r>
          </a:p>
          <a:p>
            <a:endParaRPr lang="en-US" dirty="0"/>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49</a:t>
            </a:fld>
            <a:endParaRPr lang="en-US"/>
          </a:p>
        </p:txBody>
      </p:sp>
    </p:spTree>
    <p:extLst>
      <p:ext uri="{BB962C8B-B14F-4D97-AF65-F5344CB8AC3E}">
        <p14:creationId xmlns:p14="http://schemas.microsoft.com/office/powerpoint/2010/main" val="1876236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 tools – Sources</a:t>
            </a:r>
          </a:p>
          <a:p>
            <a:endParaRPr lang="en-US" dirty="0"/>
          </a:p>
          <a:p>
            <a:r>
              <a:rPr lang="en-US" dirty="0"/>
              <a:t>- via webpack://   .  folder  =&gt;  access to TypeScript code and debug TypeScript code</a:t>
            </a:r>
          </a:p>
          <a:p>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t>access typescript code based on generated map-files, so DEV only</a:t>
            </a: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50</a:t>
            </a:fld>
            <a:endParaRPr lang="en-US"/>
          </a:p>
        </p:txBody>
      </p:sp>
    </p:spTree>
    <p:extLst>
      <p:ext uri="{BB962C8B-B14F-4D97-AF65-F5344CB8AC3E}">
        <p14:creationId xmlns:p14="http://schemas.microsoft.com/office/powerpoint/2010/main" val="69869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kern="1200" dirty="0">
                <a:solidFill>
                  <a:schemeClr val="tx1"/>
                </a:solidFill>
                <a:effectLst/>
                <a:latin typeface="+mn-lt"/>
                <a:ea typeface="+mn-ea"/>
                <a:cs typeface="+mn-cs"/>
              </a:rPr>
              <a:t>Augury helps to visualize the application through component trees, and visual debugging tools. </a:t>
            </a:r>
          </a:p>
          <a:p>
            <a:r>
              <a:rPr lang="en-US" sz="936" b="0" i="0" kern="1200">
                <a:solidFill>
                  <a:schemeClr val="tx1"/>
                </a:solidFill>
                <a:effectLst/>
                <a:latin typeface="+mn-lt"/>
                <a:ea typeface="+mn-ea"/>
                <a:cs typeface="+mn-cs"/>
              </a:rPr>
              <a:t>You get </a:t>
            </a:r>
            <a:r>
              <a:rPr lang="en-US" sz="936" b="0" i="0" kern="1200" dirty="0">
                <a:solidFill>
                  <a:schemeClr val="tx1"/>
                </a:solidFill>
                <a:effectLst/>
                <a:latin typeface="+mn-lt"/>
                <a:ea typeface="+mn-ea"/>
                <a:cs typeface="+mn-cs"/>
              </a:rPr>
              <a:t>immediate insight </a:t>
            </a:r>
            <a:r>
              <a:rPr lang="en-US" sz="936" b="0" i="0" kern="1200">
                <a:solidFill>
                  <a:schemeClr val="tx1"/>
                </a:solidFill>
                <a:effectLst/>
                <a:latin typeface="+mn-lt"/>
                <a:ea typeface="+mn-ea"/>
                <a:cs typeface="+mn-cs"/>
              </a:rPr>
              <a:t>into the </a:t>
            </a:r>
            <a:r>
              <a:rPr lang="en-US" sz="936" b="0" i="0" kern="1200" dirty="0">
                <a:solidFill>
                  <a:schemeClr val="tx1"/>
                </a:solidFill>
                <a:effectLst/>
                <a:latin typeface="+mn-lt"/>
                <a:ea typeface="+mn-ea"/>
                <a:cs typeface="+mn-cs"/>
              </a:rPr>
              <a:t>application structure, change detection and performance characteristics.</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51</a:t>
            </a:fld>
            <a:endParaRPr lang="en-US"/>
          </a:p>
        </p:txBody>
      </p:sp>
    </p:spTree>
    <p:extLst>
      <p:ext uri="{BB962C8B-B14F-4D97-AF65-F5344CB8AC3E}">
        <p14:creationId xmlns:p14="http://schemas.microsoft.com/office/powerpoint/2010/main" val="186979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0" u="none" strike="noStrike" kern="1200" dirty="0">
                <a:solidFill>
                  <a:schemeClr val="tx1"/>
                </a:solidFill>
                <a:effectLst/>
                <a:latin typeface="+mn-lt"/>
                <a:ea typeface="+mn-ea"/>
                <a:cs typeface="+mn-cs"/>
              </a:rPr>
              <a:t>Components define </a:t>
            </a:r>
            <a:r>
              <a:rPr lang="en-US" sz="936" b="0" i="1" u="none" strike="noStrike" kern="1200" dirty="0">
                <a:solidFill>
                  <a:schemeClr val="tx1"/>
                </a:solidFill>
                <a:effectLst/>
                <a:latin typeface="+mn-lt"/>
                <a:ea typeface="+mn-ea"/>
                <a:cs typeface="+mn-cs"/>
              </a:rPr>
              <a:t>views</a:t>
            </a:r>
            <a:r>
              <a:rPr lang="en-US" sz="936" b="0" i="0" u="none" strike="noStrike" kern="1200" dirty="0">
                <a:solidFill>
                  <a:schemeClr val="tx1"/>
                </a:solidFill>
                <a:effectLst/>
                <a:latin typeface="+mn-lt"/>
                <a:ea typeface="+mn-ea"/>
                <a:cs typeface="+mn-cs"/>
              </a:rPr>
              <a:t>, which are sets of screen elements that Angular can choose among and modify according to your program logic and data. </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sz="936" b="0" i="0" u="none" strike="noStrike"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Components should focus on one main topic, </a:t>
            </a:r>
            <a:r>
              <a:rPr lang="en-US" sz="1000" kern="1200" dirty="0" err="1">
                <a:solidFill>
                  <a:schemeClr val="tx1"/>
                </a:solidFill>
                <a:effectLst/>
                <a:latin typeface="+mn-lt"/>
                <a:ea typeface="+mn-ea"/>
                <a:cs typeface="+mn-cs"/>
              </a:rPr>
              <a:t>ie</a:t>
            </a:r>
            <a:r>
              <a:rPr lang="en-US" sz="1000" kern="1200" dirty="0">
                <a:solidFill>
                  <a:schemeClr val="tx1"/>
                </a:solidFill>
                <a:effectLst/>
                <a:latin typeface="+mn-lt"/>
                <a:ea typeface="+mn-ea"/>
                <a:cs typeface="+mn-cs"/>
              </a:rPr>
              <a:t>:</a:t>
            </a:r>
          </a:p>
          <a:p>
            <a:pPr marL="528038" lvl="1" indent="-171450" rtl="0" fontAlgn="ctr">
              <a:buFontTx/>
              <a:buChar char="-"/>
            </a:pPr>
            <a:r>
              <a:rPr lang="en-US" sz="1000" kern="1200" dirty="0">
                <a:solidFill>
                  <a:schemeClr val="tx1"/>
                </a:solidFill>
                <a:effectLst/>
                <a:latin typeface="+mn-lt"/>
                <a:ea typeface="+mn-ea"/>
                <a:cs typeface="+mn-cs"/>
              </a:rPr>
              <a:t>Displaying a list</a:t>
            </a:r>
          </a:p>
          <a:p>
            <a:pPr marL="528038" lvl="1" indent="-171450" rtl="0" fontAlgn="ctr">
              <a:buFontTx/>
              <a:buChar char="-"/>
            </a:pPr>
            <a:r>
              <a:rPr lang="en-US" sz="1000" kern="1200" dirty="0">
                <a:solidFill>
                  <a:schemeClr val="tx1"/>
                </a:solidFill>
                <a:effectLst/>
                <a:latin typeface="+mn-lt"/>
                <a:ea typeface="+mn-ea"/>
                <a:cs typeface="+mn-cs"/>
              </a:rPr>
              <a:t>Displaying a detail screen</a:t>
            </a:r>
          </a:p>
          <a:p>
            <a:pPr marL="528038" lvl="1" indent="-171450" rtl="0" fontAlgn="ctr">
              <a:buFontTx/>
              <a:buChar char="-"/>
            </a:pPr>
            <a:r>
              <a:rPr lang="en-US" sz="1000" kern="1200" dirty="0">
                <a:solidFill>
                  <a:schemeClr val="tx1"/>
                </a:solidFill>
                <a:effectLst/>
                <a:latin typeface="+mn-lt"/>
                <a:ea typeface="+mn-ea"/>
                <a:cs typeface="+mn-cs"/>
              </a:rPr>
              <a:t>Card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Components are:</a:t>
            </a:r>
          </a:p>
          <a:p>
            <a:pPr marL="528038" lvl="1" indent="-171450">
              <a:buFontTx/>
              <a:buChar char="-"/>
            </a:pPr>
            <a:r>
              <a:rPr lang="en-US" sz="1000" kern="1200" dirty="0">
                <a:solidFill>
                  <a:schemeClr val="tx1"/>
                </a:solidFill>
                <a:effectLst/>
                <a:latin typeface="+mn-lt"/>
                <a:ea typeface="+mn-ea"/>
                <a:cs typeface="+mn-cs"/>
              </a:rPr>
              <a:t>reusable</a:t>
            </a:r>
          </a:p>
          <a:p>
            <a:pPr marL="528038" lvl="1" indent="-171450">
              <a:buFontTx/>
              <a:buChar char="-"/>
            </a:pPr>
            <a:r>
              <a:rPr lang="en-US" sz="1000" kern="1200" dirty="0">
                <a:solidFill>
                  <a:schemeClr val="tx1"/>
                </a:solidFill>
                <a:effectLst/>
                <a:latin typeface="+mn-lt"/>
                <a:ea typeface="+mn-ea"/>
                <a:cs typeface="+mn-cs"/>
              </a:rPr>
              <a:t>easy to update</a:t>
            </a:r>
          </a:p>
          <a:p>
            <a:pPr marL="528038" lvl="1" indent="-171450">
              <a:buFontTx/>
              <a:buChar char="-"/>
            </a:pPr>
            <a:r>
              <a:rPr lang="en-US" sz="1000" kern="1200" dirty="0">
                <a:solidFill>
                  <a:schemeClr val="tx1"/>
                </a:solidFill>
                <a:effectLst/>
                <a:latin typeface="+mn-lt"/>
                <a:ea typeface="+mn-ea"/>
                <a:cs typeface="+mn-cs"/>
              </a:rPr>
              <a:t>limited in scope</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Every Angular application has at least one component, the </a:t>
            </a:r>
            <a:r>
              <a:rPr lang="en-US" sz="936" b="0" i="1" u="none" strike="noStrike" kern="1200" dirty="0">
                <a:solidFill>
                  <a:schemeClr val="tx1"/>
                </a:solidFill>
                <a:effectLst/>
                <a:latin typeface="+mn-lt"/>
                <a:ea typeface="+mn-ea"/>
                <a:cs typeface="+mn-cs"/>
              </a:rPr>
              <a:t>root component</a:t>
            </a:r>
            <a:r>
              <a:rPr lang="en-US" sz="936" b="0" i="0" u="none" strike="noStrike" kern="1200" dirty="0">
                <a:solidFill>
                  <a:schemeClr val="tx1"/>
                </a:solidFill>
                <a:effectLst/>
                <a:latin typeface="+mn-lt"/>
                <a:ea typeface="+mn-ea"/>
                <a:cs typeface="+mn-cs"/>
              </a:rPr>
              <a:t> that connects a component hierarchy with the page DOM. </a:t>
            </a:r>
          </a:p>
          <a:p>
            <a:r>
              <a:rPr lang="en-US" sz="936" b="0" i="0" u="none" strike="noStrike" kern="1200" dirty="0">
                <a:solidFill>
                  <a:schemeClr val="tx1"/>
                </a:solidFill>
                <a:effectLst/>
                <a:latin typeface="+mn-lt"/>
                <a:ea typeface="+mn-ea"/>
                <a:cs typeface="+mn-cs"/>
              </a:rPr>
              <a:t>Each component defines a class that contains application data and logic, and is associated with an HTML </a:t>
            </a:r>
            <a:r>
              <a:rPr lang="en-US" sz="936" b="0" i="1" u="none" strike="noStrike" kern="1200" dirty="0">
                <a:solidFill>
                  <a:schemeClr val="tx1"/>
                </a:solidFill>
                <a:effectLst/>
                <a:latin typeface="+mn-lt"/>
                <a:ea typeface="+mn-ea"/>
                <a:cs typeface="+mn-cs"/>
              </a:rPr>
              <a:t>template</a:t>
            </a:r>
            <a:r>
              <a:rPr lang="en-US" sz="936" b="0" i="0" u="none" strike="noStrike" kern="1200" dirty="0">
                <a:solidFill>
                  <a:schemeClr val="tx1"/>
                </a:solidFill>
                <a:effectLst/>
                <a:latin typeface="+mn-lt"/>
                <a:ea typeface="+mn-ea"/>
                <a:cs typeface="+mn-cs"/>
              </a:rPr>
              <a:t> that defines a view to be displayed in a target environment.</a:t>
            </a:r>
          </a:p>
          <a:p>
            <a:r>
              <a:rPr lang="en-US" sz="936" b="0" i="0" u="none" strike="noStrike" kern="1200" dirty="0">
                <a:solidFill>
                  <a:schemeClr val="tx1"/>
                </a:solidFill>
                <a:effectLst/>
                <a:latin typeface="+mn-lt"/>
                <a:ea typeface="+mn-ea"/>
                <a:cs typeface="+mn-cs"/>
              </a:rPr>
              <a:t>The @</a:t>
            </a:r>
            <a:r>
              <a:rPr lang="en-US" sz="936" b="0" i="0" u="none" strike="noStrike" kern="1200" dirty="0">
                <a:solidFill>
                  <a:schemeClr val="tx1"/>
                </a:solidFill>
                <a:effectLst/>
                <a:latin typeface="+mn-lt"/>
                <a:ea typeface="+mn-ea"/>
                <a:cs typeface="+mn-cs"/>
                <a:hlinkClick r:id="rId3"/>
              </a:rPr>
              <a:t>Component</a:t>
            </a:r>
            <a:r>
              <a:rPr lang="en-US" sz="936" b="0" i="0" u="none" strike="noStrike" kern="1200" dirty="0">
                <a:solidFill>
                  <a:schemeClr val="tx1"/>
                </a:solidFill>
                <a:effectLst/>
                <a:latin typeface="+mn-lt"/>
                <a:ea typeface="+mn-ea"/>
                <a:cs typeface="+mn-cs"/>
              </a:rPr>
              <a:t> decorator identifies the class immediately below it as a component, and provides the template and related component-specific metadata</a:t>
            </a:r>
          </a:p>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7</a:t>
            </a:fld>
            <a:endParaRPr lang="en-US"/>
          </a:p>
        </p:txBody>
      </p:sp>
    </p:spTree>
    <p:extLst>
      <p:ext uri="{BB962C8B-B14F-4D97-AF65-F5344CB8AC3E}">
        <p14:creationId xmlns:p14="http://schemas.microsoft.com/office/powerpoint/2010/main" val="3643137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52</a:t>
            </a:fld>
            <a:endParaRPr lang="en-US"/>
          </a:p>
        </p:txBody>
      </p:sp>
    </p:spTree>
    <p:extLst>
      <p:ext uri="{BB962C8B-B14F-4D97-AF65-F5344CB8AC3E}">
        <p14:creationId xmlns:p14="http://schemas.microsoft.com/office/powerpoint/2010/main" val="1260084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0" u="none" strike="noStrike" kern="1200" dirty="0">
                <a:solidFill>
                  <a:schemeClr val="tx1"/>
                </a:solidFill>
                <a:effectLst/>
                <a:latin typeface="+mn-lt"/>
                <a:ea typeface="+mn-ea"/>
                <a:cs typeface="+mn-cs"/>
              </a:rPr>
              <a:t>Components define </a:t>
            </a:r>
            <a:r>
              <a:rPr lang="en-US" sz="936" b="0" i="1" u="none" strike="noStrike" kern="1200" dirty="0">
                <a:solidFill>
                  <a:schemeClr val="tx1"/>
                </a:solidFill>
                <a:effectLst/>
                <a:latin typeface="+mn-lt"/>
                <a:ea typeface="+mn-ea"/>
                <a:cs typeface="+mn-cs"/>
              </a:rPr>
              <a:t>views</a:t>
            </a:r>
            <a:r>
              <a:rPr lang="en-US" sz="936" b="0" i="0" u="none" strike="noStrike" kern="1200" dirty="0">
                <a:solidFill>
                  <a:schemeClr val="tx1"/>
                </a:solidFill>
                <a:effectLst/>
                <a:latin typeface="+mn-lt"/>
                <a:ea typeface="+mn-ea"/>
                <a:cs typeface="+mn-cs"/>
              </a:rPr>
              <a:t>, which are sets of screen elements that Angular can choose among and modify according to your program logic and data. </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Every Angular application has at least one component, the </a:t>
            </a:r>
            <a:r>
              <a:rPr lang="en-US" sz="936" b="0" i="1" u="none" strike="noStrike" kern="1200" dirty="0">
                <a:solidFill>
                  <a:schemeClr val="tx1"/>
                </a:solidFill>
                <a:effectLst/>
                <a:latin typeface="+mn-lt"/>
                <a:ea typeface="+mn-ea"/>
                <a:cs typeface="+mn-cs"/>
              </a:rPr>
              <a:t>root component</a:t>
            </a:r>
            <a:r>
              <a:rPr lang="en-US" sz="936" b="0" i="0" u="none" strike="noStrike" kern="1200" dirty="0">
                <a:solidFill>
                  <a:schemeClr val="tx1"/>
                </a:solidFill>
                <a:effectLst/>
                <a:latin typeface="+mn-lt"/>
                <a:ea typeface="+mn-ea"/>
                <a:cs typeface="+mn-cs"/>
              </a:rPr>
              <a:t> that connects a component hierarchy with the page DOM. </a:t>
            </a:r>
          </a:p>
          <a:p>
            <a:r>
              <a:rPr lang="en-US" sz="936" b="0" i="0" u="none" strike="noStrike" kern="1200" dirty="0">
                <a:solidFill>
                  <a:schemeClr val="tx1"/>
                </a:solidFill>
                <a:effectLst/>
                <a:latin typeface="+mn-lt"/>
                <a:ea typeface="+mn-ea"/>
                <a:cs typeface="+mn-cs"/>
              </a:rPr>
              <a:t>Each component defines a class that contains application data and logic, and is associated with an HTML </a:t>
            </a:r>
            <a:r>
              <a:rPr lang="en-US" sz="936" b="0" i="1" u="none" strike="noStrike" kern="1200" dirty="0">
                <a:solidFill>
                  <a:schemeClr val="tx1"/>
                </a:solidFill>
                <a:effectLst/>
                <a:latin typeface="+mn-lt"/>
                <a:ea typeface="+mn-ea"/>
                <a:cs typeface="+mn-cs"/>
              </a:rPr>
              <a:t>template</a:t>
            </a:r>
            <a:r>
              <a:rPr lang="en-US" sz="936" b="0" i="0" u="none" strike="noStrike" kern="1200" dirty="0">
                <a:solidFill>
                  <a:schemeClr val="tx1"/>
                </a:solidFill>
                <a:effectLst/>
                <a:latin typeface="+mn-lt"/>
                <a:ea typeface="+mn-ea"/>
                <a:cs typeface="+mn-cs"/>
              </a:rPr>
              <a:t> that defines a view to be displayed in a target environment.</a:t>
            </a:r>
          </a:p>
          <a:p>
            <a:r>
              <a:rPr lang="en-US" sz="936" b="0" i="0" u="none" strike="noStrike" kern="1200" dirty="0">
                <a:solidFill>
                  <a:schemeClr val="tx1"/>
                </a:solidFill>
                <a:effectLst/>
                <a:latin typeface="+mn-lt"/>
                <a:ea typeface="+mn-ea"/>
                <a:cs typeface="+mn-cs"/>
              </a:rPr>
              <a:t>The @</a:t>
            </a:r>
            <a:r>
              <a:rPr lang="en-US" sz="936" b="0" i="0" u="none" strike="noStrike" kern="1200" dirty="0">
                <a:solidFill>
                  <a:schemeClr val="tx1"/>
                </a:solidFill>
                <a:effectLst/>
                <a:latin typeface="+mn-lt"/>
                <a:ea typeface="+mn-ea"/>
                <a:cs typeface="+mn-cs"/>
                <a:hlinkClick r:id="rId3"/>
              </a:rPr>
              <a:t>Component</a:t>
            </a:r>
            <a:r>
              <a:rPr lang="en-US" sz="936" b="0" i="0" u="none" strike="noStrike" kern="1200" dirty="0">
                <a:solidFill>
                  <a:schemeClr val="tx1"/>
                </a:solidFill>
                <a:effectLst/>
                <a:latin typeface="+mn-lt"/>
                <a:ea typeface="+mn-ea"/>
                <a:cs typeface="+mn-cs"/>
              </a:rPr>
              <a:t> decorator identifies the class immediately below it as a component, and provides the template and related component-specific metadata</a:t>
            </a:r>
          </a:p>
        </p:txBody>
      </p:sp>
      <p:sp>
        <p:nvSpPr>
          <p:cNvPr id="4" name="Slide Number Placeholder 3"/>
          <p:cNvSpPr>
            <a:spLocks noGrp="1"/>
          </p:cNvSpPr>
          <p:nvPr>
            <p:ph type="sldNum" sz="quarter" idx="10"/>
          </p:nvPr>
        </p:nvSpPr>
        <p:spPr/>
        <p:txBody>
          <a:bodyPr/>
          <a:lstStyle/>
          <a:p>
            <a:fld id="{B1E3C4C0-2431-004D-AEB6-82128F6266CB}" type="slidenum">
              <a:rPr lang="en-US" smtClean="0"/>
              <a:t>8</a:t>
            </a:fld>
            <a:endParaRPr lang="en-US"/>
          </a:p>
        </p:txBody>
      </p:sp>
    </p:spTree>
    <p:extLst>
      <p:ext uri="{BB962C8B-B14F-4D97-AF65-F5344CB8AC3E}">
        <p14:creationId xmlns:p14="http://schemas.microsoft.com/office/powerpoint/2010/main" val="3526126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class contains business logic</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The template combines HTML with Angular markup that can modify the HTML elements before they are displayed. </a:t>
            </a:r>
          </a:p>
          <a:p>
            <a:r>
              <a:rPr lang="en-US" sz="936" b="0" i="0" u="none" strike="noStrike" kern="1200" dirty="0">
                <a:solidFill>
                  <a:schemeClr val="tx1"/>
                </a:solidFill>
                <a:effectLst/>
                <a:latin typeface="+mn-lt"/>
                <a:ea typeface="+mn-ea"/>
                <a:cs typeface="+mn-cs"/>
              </a:rPr>
              <a:t>Template </a:t>
            </a:r>
            <a:r>
              <a:rPr lang="en-US" sz="936" b="0" i="1" u="none" strike="noStrike" kern="1200" dirty="0">
                <a:solidFill>
                  <a:schemeClr val="tx1"/>
                </a:solidFill>
                <a:effectLst/>
                <a:latin typeface="+mn-lt"/>
                <a:ea typeface="+mn-ea"/>
                <a:cs typeface="+mn-cs"/>
              </a:rPr>
              <a:t>directives</a:t>
            </a:r>
            <a:r>
              <a:rPr lang="en-US" sz="936" b="0" i="0" u="none" strike="noStrike" kern="1200" dirty="0">
                <a:solidFill>
                  <a:schemeClr val="tx1"/>
                </a:solidFill>
                <a:effectLst/>
                <a:latin typeface="+mn-lt"/>
                <a:ea typeface="+mn-ea"/>
                <a:cs typeface="+mn-cs"/>
              </a:rPr>
              <a:t> provide program logic, and </a:t>
            </a:r>
            <a:r>
              <a:rPr lang="en-US" sz="936" b="0" i="1" u="none" strike="noStrike" kern="1200" dirty="0">
                <a:solidFill>
                  <a:schemeClr val="tx1"/>
                </a:solidFill>
                <a:effectLst/>
                <a:latin typeface="+mn-lt"/>
                <a:ea typeface="+mn-ea"/>
                <a:cs typeface="+mn-cs"/>
              </a:rPr>
              <a:t>binding markup</a:t>
            </a:r>
            <a:r>
              <a:rPr lang="en-US" sz="936" b="0" i="0" u="none" strike="noStrike" kern="1200" dirty="0">
                <a:solidFill>
                  <a:schemeClr val="tx1"/>
                </a:solidFill>
                <a:effectLst/>
                <a:latin typeface="+mn-lt"/>
                <a:ea typeface="+mn-ea"/>
                <a:cs typeface="+mn-cs"/>
              </a:rPr>
              <a:t> connects your application data and the document object model (DOM).</a:t>
            </a:r>
          </a:p>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9</a:t>
            </a:fld>
            <a:endParaRPr lang="en-US"/>
          </a:p>
        </p:txBody>
      </p:sp>
    </p:spTree>
    <p:extLst>
      <p:ext uri="{BB962C8B-B14F-4D97-AF65-F5344CB8AC3E}">
        <p14:creationId xmlns:p14="http://schemas.microsoft.com/office/powerpoint/2010/main" val="3000786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1" u="none" strike="noStrike" kern="1200" dirty="0">
                <a:solidFill>
                  <a:schemeClr val="tx1"/>
                </a:solidFill>
                <a:effectLst/>
                <a:latin typeface="+mn-lt"/>
                <a:ea typeface="+mn-ea"/>
                <a:cs typeface="+mn-cs"/>
              </a:rPr>
              <a:t>Data binding:</a:t>
            </a:r>
          </a:p>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Property binding</a:t>
            </a:r>
            <a:r>
              <a:rPr lang="en-US" sz="936" b="0" i="0" u="none" strike="noStrike" kern="1200" dirty="0">
                <a:solidFill>
                  <a:schemeClr val="tx1"/>
                </a:solidFill>
                <a:effectLst/>
                <a:latin typeface="+mn-lt"/>
                <a:ea typeface="+mn-ea"/>
                <a:cs typeface="+mn-cs"/>
              </a:rPr>
              <a:t> lets you interpolate values that are computed from your application data into the HTML.</a:t>
            </a:r>
          </a:p>
          <a:p>
            <a:endParaRPr lang="en-US" sz="936" b="0" i="1" u="none" strike="noStrike" kern="1200" dirty="0">
              <a:solidFill>
                <a:schemeClr val="tx1"/>
              </a:solidFill>
              <a:effectLst/>
              <a:latin typeface="+mn-lt"/>
              <a:ea typeface="+mn-ea"/>
              <a:cs typeface="+mn-cs"/>
            </a:endParaRPr>
          </a:p>
          <a:p>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Event binding</a:t>
            </a:r>
            <a:r>
              <a:rPr lang="en-US" sz="936" b="0" i="0" u="none" strike="noStrike" kern="1200" dirty="0">
                <a:solidFill>
                  <a:schemeClr val="tx1"/>
                </a:solidFill>
                <a:effectLst/>
                <a:latin typeface="+mn-lt"/>
                <a:ea typeface="+mn-ea"/>
                <a:cs typeface="+mn-cs"/>
              </a:rPr>
              <a:t> lets your app respond to user input in the target environment by updating your application data.</a:t>
            </a:r>
          </a:p>
          <a:p>
            <a:endParaRPr lang="en-US" sz="936" b="0" i="1"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Before a view is displayed, Angular evaluates the directives and resolves the binding syntax in the template to modify the HTML elements and the DOM, according to your program data and logic. Angular supports </a:t>
            </a:r>
            <a:r>
              <a:rPr lang="en-US" sz="936" b="0" i="1" u="none" strike="noStrike" kern="1200" dirty="0">
                <a:solidFill>
                  <a:schemeClr val="tx1"/>
                </a:solidFill>
                <a:effectLst/>
                <a:latin typeface="+mn-lt"/>
                <a:ea typeface="+mn-ea"/>
                <a:cs typeface="+mn-cs"/>
              </a:rPr>
              <a:t>two-way data binding</a:t>
            </a:r>
            <a:r>
              <a:rPr lang="en-US" sz="936" b="0" i="0" u="none" strike="noStrike" kern="1200" dirty="0">
                <a:solidFill>
                  <a:schemeClr val="tx1"/>
                </a:solidFill>
                <a:effectLst/>
                <a:latin typeface="+mn-lt"/>
                <a:ea typeface="+mn-ea"/>
                <a:cs typeface="+mn-cs"/>
              </a:rPr>
              <a:t>, meaning that changes in the DOM, such as user choices, can also be reflected back into your program data.</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Your templates can also use </a:t>
            </a:r>
            <a:r>
              <a:rPr lang="en-US" sz="936" b="0" i="1" u="none" strike="noStrike" kern="1200" dirty="0">
                <a:solidFill>
                  <a:schemeClr val="tx1"/>
                </a:solidFill>
                <a:effectLst/>
                <a:latin typeface="+mn-lt"/>
                <a:ea typeface="+mn-ea"/>
                <a:cs typeface="+mn-cs"/>
              </a:rPr>
              <a:t>pipes</a:t>
            </a:r>
            <a:r>
              <a:rPr lang="en-US" sz="936" b="0" i="0" u="none" strike="noStrike" kern="1200" dirty="0">
                <a:solidFill>
                  <a:schemeClr val="tx1"/>
                </a:solidFill>
                <a:effectLst/>
                <a:latin typeface="+mn-lt"/>
                <a:ea typeface="+mn-ea"/>
                <a:cs typeface="+mn-cs"/>
              </a:rPr>
              <a:t> to improve the user experience by transforming values for display. Use pipes to display, for example, dates and currency values in a way appropriate to the user's locale. Angular provides predefined pipes for common transformations, and you can also define your own.</a:t>
            </a: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10</a:t>
            </a:fld>
            <a:endParaRPr lang="en-US"/>
          </a:p>
        </p:txBody>
      </p:sp>
    </p:spTree>
    <p:extLst>
      <p:ext uri="{BB962C8B-B14F-4D97-AF65-F5344CB8AC3E}">
        <p14:creationId xmlns:p14="http://schemas.microsoft.com/office/powerpoint/2010/main" val="3620877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1" u="none" strike="noStrike" kern="1200" dirty="0">
                <a:solidFill>
                  <a:schemeClr val="tx1"/>
                </a:solidFill>
                <a:effectLst/>
                <a:latin typeface="+mn-lt"/>
                <a:ea typeface="+mn-ea"/>
                <a:cs typeface="+mn-cs"/>
              </a:rPr>
              <a:t>Data binding:</a:t>
            </a:r>
          </a:p>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Property binding</a:t>
            </a:r>
            <a:r>
              <a:rPr lang="en-US" sz="936" b="0" i="0" u="none" strike="noStrike" kern="1200" dirty="0">
                <a:solidFill>
                  <a:schemeClr val="tx1"/>
                </a:solidFill>
                <a:effectLst/>
                <a:latin typeface="+mn-lt"/>
                <a:ea typeface="+mn-ea"/>
                <a:cs typeface="+mn-cs"/>
              </a:rPr>
              <a:t> lets you interpolate values that are computed from your application data into the HTML.</a:t>
            </a:r>
          </a:p>
          <a:p>
            <a:endParaRPr lang="en-US" sz="936" b="0" i="1" u="none" strike="noStrike" kern="1200" dirty="0">
              <a:solidFill>
                <a:schemeClr val="tx1"/>
              </a:solidFill>
              <a:effectLst/>
              <a:latin typeface="+mn-lt"/>
              <a:ea typeface="+mn-ea"/>
              <a:cs typeface="+mn-cs"/>
            </a:endParaRPr>
          </a:p>
          <a:p>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Event binding</a:t>
            </a:r>
            <a:r>
              <a:rPr lang="en-US" sz="936" b="0" i="0" u="none" strike="noStrike" kern="1200" dirty="0">
                <a:solidFill>
                  <a:schemeClr val="tx1"/>
                </a:solidFill>
                <a:effectLst/>
                <a:latin typeface="+mn-lt"/>
                <a:ea typeface="+mn-ea"/>
                <a:cs typeface="+mn-cs"/>
              </a:rPr>
              <a:t> lets your app respond to user input in the target environment by updating your application data.</a:t>
            </a:r>
          </a:p>
          <a:p>
            <a:endParaRPr lang="en-US" sz="936" b="0" i="1"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Before a view is displayed, Angular evaluates the directives and resolves the binding syntax in the template to modify the HTML elements and the DOM, according to your program data and logic. Angular supports </a:t>
            </a:r>
            <a:r>
              <a:rPr lang="en-US" sz="936" b="0" i="1" u="none" strike="noStrike" kern="1200" dirty="0">
                <a:solidFill>
                  <a:schemeClr val="tx1"/>
                </a:solidFill>
                <a:effectLst/>
                <a:latin typeface="+mn-lt"/>
                <a:ea typeface="+mn-ea"/>
                <a:cs typeface="+mn-cs"/>
              </a:rPr>
              <a:t>two-way data binding</a:t>
            </a:r>
            <a:r>
              <a:rPr lang="en-US" sz="936" b="0" i="0" u="none" strike="noStrike" kern="1200" dirty="0">
                <a:solidFill>
                  <a:schemeClr val="tx1"/>
                </a:solidFill>
                <a:effectLst/>
                <a:latin typeface="+mn-lt"/>
                <a:ea typeface="+mn-ea"/>
                <a:cs typeface="+mn-cs"/>
              </a:rPr>
              <a:t>, meaning that changes in the DOM, such as user choices, can also be reflected back into your program data.</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Your templates can also use </a:t>
            </a:r>
            <a:r>
              <a:rPr lang="en-US" sz="936" b="0" i="1" u="none" strike="noStrike" kern="1200" dirty="0">
                <a:solidFill>
                  <a:schemeClr val="tx1"/>
                </a:solidFill>
                <a:effectLst/>
                <a:latin typeface="+mn-lt"/>
                <a:ea typeface="+mn-ea"/>
                <a:cs typeface="+mn-cs"/>
              </a:rPr>
              <a:t>pipes</a:t>
            </a:r>
            <a:r>
              <a:rPr lang="en-US" sz="936" b="0" i="0" u="none" strike="noStrike" kern="1200" dirty="0">
                <a:solidFill>
                  <a:schemeClr val="tx1"/>
                </a:solidFill>
                <a:effectLst/>
                <a:latin typeface="+mn-lt"/>
                <a:ea typeface="+mn-ea"/>
                <a:cs typeface="+mn-cs"/>
              </a:rPr>
              <a:t> to improve the user experience by transforming values for display. Use pipes to display, for example, dates and currency values in a way appropriate to the user's locale. Angular provides predefined pipes for common transformations, and you can also define your own.</a:t>
            </a:r>
          </a:p>
        </p:txBody>
      </p:sp>
      <p:sp>
        <p:nvSpPr>
          <p:cNvPr id="4" name="Slide Number Placeholder 3"/>
          <p:cNvSpPr>
            <a:spLocks noGrp="1"/>
          </p:cNvSpPr>
          <p:nvPr>
            <p:ph type="sldNum" sz="quarter" idx="10"/>
          </p:nvPr>
        </p:nvSpPr>
        <p:spPr/>
        <p:txBody>
          <a:bodyPr/>
          <a:lstStyle/>
          <a:p>
            <a:fld id="{B1E3C4C0-2431-004D-AEB6-82128F6266CB}" type="slidenum">
              <a:rPr lang="en-US" smtClean="0"/>
              <a:t>11</a:t>
            </a:fld>
            <a:endParaRPr lang="en-US"/>
          </a:p>
        </p:txBody>
      </p:sp>
    </p:spTree>
    <p:extLst>
      <p:ext uri="{BB962C8B-B14F-4D97-AF65-F5344CB8AC3E}">
        <p14:creationId xmlns:p14="http://schemas.microsoft.com/office/powerpoint/2010/main" val="921167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15E4ED-986F-1C48-842D-4051DA778285}"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17184722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15E4ED-986F-1C48-842D-4051DA778285}"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2977103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15E4ED-986F-1C48-842D-4051DA778285}"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917877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6"/>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512F03-9A2D-1F4E-BE35-954CDFF91FA2}"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6C375-C2DC-F147-8FE8-9FFBBB6D377E}" type="slidenum">
              <a:rPr lang="en-US" smtClean="0"/>
              <a:t>‹#›</a:t>
            </a:fld>
            <a:endParaRPr lang="en-US"/>
          </a:p>
        </p:txBody>
      </p:sp>
    </p:spTree>
    <p:extLst>
      <p:ext uri="{BB962C8B-B14F-4D97-AF65-F5344CB8AC3E}">
        <p14:creationId xmlns:p14="http://schemas.microsoft.com/office/powerpoint/2010/main" val="2762722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512F03-9A2D-1F4E-BE35-954CDFF91FA2}"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6C375-C2DC-F147-8FE8-9FFBBB6D377E}" type="slidenum">
              <a:rPr lang="en-US" smtClean="0"/>
              <a:t>‹#›</a:t>
            </a:fld>
            <a:endParaRPr lang="en-US"/>
          </a:p>
        </p:txBody>
      </p:sp>
    </p:spTree>
    <p:extLst>
      <p:ext uri="{BB962C8B-B14F-4D97-AF65-F5344CB8AC3E}">
        <p14:creationId xmlns:p14="http://schemas.microsoft.com/office/powerpoint/2010/main" val="3873016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512F03-9A2D-1F4E-BE35-954CDFF91FA2}"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6C375-C2DC-F147-8FE8-9FFBBB6D377E}" type="slidenum">
              <a:rPr lang="en-US" smtClean="0"/>
              <a:t>‹#›</a:t>
            </a:fld>
            <a:endParaRPr lang="en-US"/>
          </a:p>
        </p:txBody>
      </p:sp>
    </p:spTree>
    <p:extLst>
      <p:ext uri="{BB962C8B-B14F-4D97-AF65-F5344CB8AC3E}">
        <p14:creationId xmlns:p14="http://schemas.microsoft.com/office/powerpoint/2010/main" val="1251180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512F03-9A2D-1F4E-BE35-954CDFF91FA2}" type="datetimeFigureOut">
              <a:rPr lang="en-US" smtClean="0"/>
              <a:t>10/16/19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06C375-C2DC-F147-8FE8-9FFBBB6D377E}" type="slidenum">
              <a:rPr lang="en-US" smtClean="0"/>
              <a:t>‹#›</a:t>
            </a:fld>
            <a:endParaRPr lang="en-US"/>
          </a:p>
        </p:txBody>
      </p:sp>
    </p:spTree>
    <p:extLst>
      <p:ext uri="{BB962C8B-B14F-4D97-AF65-F5344CB8AC3E}">
        <p14:creationId xmlns:p14="http://schemas.microsoft.com/office/powerpoint/2010/main" val="2743047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512F03-9A2D-1F4E-BE35-954CDFF91FA2}" type="datetimeFigureOut">
              <a:rPr lang="en-US" smtClean="0"/>
              <a:t>10/16/19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06C375-C2DC-F147-8FE8-9FFBBB6D377E}" type="slidenum">
              <a:rPr lang="en-US" smtClean="0"/>
              <a:t>‹#›</a:t>
            </a:fld>
            <a:endParaRPr lang="en-US"/>
          </a:p>
        </p:txBody>
      </p:sp>
    </p:spTree>
    <p:extLst>
      <p:ext uri="{BB962C8B-B14F-4D97-AF65-F5344CB8AC3E}">
        <p14:creationId xmlns:p14="http://schemas.microsoft.com/office/powerpoint/2010/main" val="3816471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512F03-9A2D-1F4E-BE35-954CDFF91FA2}" type="datetimeFigureOut">
              <a:rPr lang="en-US" smtClean="0"/>
              <a:t>10/16/19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06C375-C2DC-F147-8FE8-9FFBBB6D377E}" type="slidenum">
              <a:rPr lang="en-US" smtClean="0"/>
              <a:t>‹#›</a:t>
            </a:fld>
            <a:endParaRPr lang="en-US"/>
          </a:p>
        </p:txBody>
      </p:sp>
    </p:spTree>
    <p:extLst>
      <p:ext uri="{BB962C8B-B14F-4D97-AF65-F5344CB8AC3E}">
        <p14:creationId xmlns:p14="http://schemas.microsoft.com/office/powerpoint/2010/main" val="14504367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512F03-9A2D-1F4E-BE35-954CDFF91FA2}" type="datetimeFigureOut">
              <a:rPr lang="en-US" smtClean="0"/>
              <a:t>10/16/19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06C375-C2DC-F147-8FE8-9FFBBB6D377E}" type="slidenum">
              <a:rPr lang="en-US" smtClean="0"/>
              <a:t>‹#›</a:t>
            </a:fld>
            <a:endParaRPr lang="en-US"/>
          </a:p>
        </p:txBody>
      </p:sp>
    </p:spTree>
    <p:extLst>
      <p:ext uri="{BB962C8B-B14F-4D97-AF65-F5344CB8AC3E}">
        <p14:creationId xmlns:p14="http://schemas.microsoft.com/office/powerpoint/2010/main" val="3078158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27541"/>
            <a:ext cx="3008313" cy="96837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4"/>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512F03-9A2D-1F4E-BE35-954CDFF91FA2}" type="datetimeFigureOut">
              <a:rPr lang="en-US" smtClean="0"/>
              <a:t>10/16/19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06C375-C2DC-F147-8FE8-9FFBBB6D377E}" type="slidenum">
              <a:rPr lang="en-US" smtClean="0"/>
              <a:t>‹#›</a:t>
            </a:fld>
            <a:endParaRPr lang="en-US"/>
          </a:p>
        </p:txBody>
      </p:sp>
    </p:spTree>
    <p:extLst>
      <p:ext uri="{BB962C8B-B14F-4D97-AF65-F5344CB8AC3E}">
        <p14:creationId xmlns:p14="http://schemas.microsoft.com/office/powerpoint/2010/main" val="4154518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15E4ED-986F-1C48-842D-4051DA778285}"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201673362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1"/>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3"/>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512F03-9A2D-1F4E-BE35-954CDFF91FA2}" type="datetimeFigureOut">
              <a:rPr lang="en-US" smtClean="0"/>
              <a:t>10/16/19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06C375-C2DC-F147-8FE8-9FFBBB6D377E}" type="slidenum">
              <a:rPr lang="en-US" smtClean="0"/>
              <a:t>‹#›</a:t>
            </a:fld>
            <a:endParaRPr lang="en-US"/>
          </a:p>
        </p:txBody>
      </p:sp>
    </p:spTree>
    <p:extLst>
      <p:ext uri="{BB962C8B-B14F-4D97-AF65-F5344CB8AC3E}">
        <p14:creationId xmlns:p14="http://schemas.microsoft.com/office/powerpoint/2010/main" val="83819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512F03-9A2D-1F4E-BE35-954CDFF91FA2}"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6C375-C2DC-F147-8FE8-9FFBBB6D377E}" type="slidenum">
              <a:rPr lang="en-US" smtClean="0"/>
              <a:t>‹#›</a:t>
            </a:fld>
            <a:endParaRPr lang="en-US"/>
          </a:p>
        </p:txBody>
      </p:sp>
    </p:spTree>
    <p:extLst>
      <p:ext uri="{BB962C8B-B14F-4D97-AF65-F5344CB8AC3E}">
        <p14:creationId xmlns:p14="http://schemas.microsoft.com/office/powerpoint/2010/main" val="1835374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512F03-9A2D-1F4E-BE35-954CDFF91FA2}"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06C375-C2DC-F147-8FE8-9FFBBB6D377E}" type="slidenum">
              <a:rPr lang="en-US" smtClean="0"/>
              <a:t>‹#›</a:t>
            </a:fld>
            <a:endParaRPr lang="en-US"/>
          </a:p>
        </p:txBody>
      </p:sp>
    </p:spTree>
    <p:extLst>
      <p:ext uri="{BB962C8B-B14F-4D97-AF65-F5344CB8AC3E}">
        <p14:creationId xmlns:p14="http://schemas.microsoft.com/office/powerpoint/2010/main" val="1811810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15E4ED-986F-1C48-842D-4051DA778285}"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181102428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5E4ED-986F-1C48-842D-4051DA778285}" type="datetimeFigureOut">
              <a:rPr lang="en-US" smtClean="0"/>
              <a:t>10/16/19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8192936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15E4ED-986F-1C48-842D-4051DA778285}" type="datetimeFigureOut">
              <a:rPr lang="en-US" smtClean="0"/>
              <a:t>10/16/19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17857467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15E4ED-986F-1C48-842D-4051DA778285}" type="datetimeFigureOut">
              <a:rPr lang="en-US" smtClean="0"/>
              <a:t>10/16/19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41350398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15E4ED-986F-1C48-842D-4051DA778285}" type="datetimeFigureOut">
              <a:rPr lang="en-US" smtClean="0"/>
              <a:t>10/16/19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192465415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B15E4ED-986F-1C48-842D-4051DA778285}" type="datetimeFigureOut">
              <a:rPr lang="en-US" smtClean="0"/>
              <a:t>10/16/19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42759012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B15E4ED-986F-1C48-842D-4051DA778285}" type="datetimeFigureOut">
              <a:rPr lang="en-US" smtClean="0"/>
              <a:t>10/16/19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19634985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AB15E4ED-986F-1C48-842D-4051DA778285}" type="datetimeFigureOut">
              <a:rPr lang="en-US" smtClean="0"/>
              <a:t>10/16/19</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C989C28F-64F8-9E41-A721-A9B1AA8A6F60}" type="slidenum">
              <a:rPr lang="en-US" smtClean="0"/>
              <a:t>‹#›</a:t>
            </a:fld>
            <a:endParaRPr lang="en-US"/>
          </a:p>
        </p:txBody>
      </p:sp>
    </p:spTree>
    <p:extLst>
      <p:ext uri="{BB962C8B-B14F-4D97-AF65-F5344CB8AC3E}">
        <p14:creationId xmlns:p14="http://schemas.microsoft.com/office/powerpoint/2010/main" val="3419070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D512F03-9A2D-1F4E-BE35-954CDFF91FA2}" type="datetimeFigureOut">
              <a:rPr lang="en-US" smtClean="0"/>
              <a:t>10/16/19</a:t>
            </a:fld>
            <a:endParaRPr lang="en-US"/>
          </a:p>
        </p:txBody>
      </p:sp>
      <p:sp>
        <p:nvSpPr>
          <p:cNvPr id="5" name="Footer Placeholder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9E06C375-C2DC-F147-8FE8-9FFBBB6D377E}" type="slidenum">
              <a:rPr lang="en-US" smtClean="0"/>
              <a:t>‹#›</a:t>
            </a:fld>
            <a:endParaRPr lang="en-US"/>
          </a:p>
        </p:txBody>
      </p:sp>
    </p:spTree>
    <p:extLst>
      <p:ext uri="{BB962C8B-B14F-4D97-AF65-F5344CB8AC3E}">
        <p14:creationId xmlns:p14="http://schemas.microsoft.com/office/powerpoint/2010/main" val="29804915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ngular.io/guide/pipe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ngular.io/guide/observable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3.tiff"/><Relationship Id="rId4" Type="http://schemas.openxmlformats.org/officeDocument/2006/relationships/hyperlink" Target="https://augury.angular.io/"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angular.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9856E44-71CF-D944-8645-673E5711BA9D}"/>
              </a:ext>
            </a:extLst>
          </p:cNvPr>
          <p:cNvGrpSpPr/>
          <p:nvPr/>
        </p:nvGrpSpPr>
        <p:grpSpPr>
          <a:xfrm>
            <a:off x="2589404" y="2415365"/>
            <a:ext cx="6597126" cy="2671711"/>
            <a:chOff x="2589404" y="781580"/>
            <a:chExt cx="6597126" cy="2671711"/>
          </a:xfrm>
        </p:grpSpPr>
        <p:grpSp>
          <p:nvGrpSpPr>
            <p:cNvPr id="4" name="Group 3">
              <a:extLst>
                <a:ext uri="{FF2B5EF4-FFF2-40B4-BE49-F238E27FC236}">
                  <a16:creationId xmlns:a16="http://schemas.microsoft.com/office/drawing/2014/main" id="{46A72AB4-F1E9-0445-992F-1F571DDDB520}"/>
                </a:ext>
              </a:extLst>
            </p:cNvPr>
            <p:cNvGrpSpPr/>
            <p:nvPr/>
          </p:nvGrpSpPr>
          <p:grpSpPr>
            <a:xfrm>
              <a:off x="2589404" y="781580"/>
              <a:ext cx="6559912" cy="2671711"/>
              <a:chOff x="2482488" y="2164286"/>
              <a:chExt cx="6559912" cy="2671711"/>
            </a:xfrm>
          </p:grpSpPr>
          <p:pic>
            <p:nvPicPr>
              <p:cNvPr id="3" name="Picture 2" descr="banner.png"/>
              <p:cNvPicPr>
                <a:picLocks noChangeAspect="1"/>
              </p:cNvPicPr>
              <p:nvPr/>
            </p:nvPicPr>
            <p:blipFill rotWithShape="1">
              <a:blip r:embed="rId2" cstate="screen">
                <a:extLst>
                  <a:ext uri="{28A0092B-C50C-407E-A947-70E740481C1C}">
                    <a14:useLocalDpi xmlns:a14="http://schemas.microsoft.com/office/drawing/2010/main"/>
                  </a:ext>
                </a:extLst>
              </a:blip>
              <a:srcRect l="43296" r="3582"/>
              <a:stretch/>
            </p:blipFill>
            <p:spPr>
              <a:xfrm>
                <a:off x="3182112" y="2164286"/>
                <a:ext cx="5860288" cy="2671711"/>
              </a:xfrm>
              <a:prstGeom prst="rect">
                <a:avLst/>
              </a:prstGeom>
            </p:spPr>
          </p:pic>
          <p:sp>
            <p:nvSpPr>
              <p:cNvPr id="2" name="Rectangle 1">
                <a:extLst>
                  <a:ext uri="{FF2B5EF4-FFF2-40B4-BE49-F238E27FC236}">
                    <a16:creationId xmlns:a16="http://schemas.microsoft.com/office/drawing/2014/main" id="{7515B7B1-5D40-C043-9AAD-2297DAB48788}"/>
                  </a:ext>
                </a:extLst>
              </p:cNvPr>
              <p:cNvSpPr/>
              <p:nvPr/>
            </p:nvSpPr>
            <p:spPr>
              <a:xfrm>
                <a:off x="2482488" y="3211505"/>
                <a:ext cx="1115568" cy="1333695"/>
              </a:xfrm>
              <a:prstGeom prst="rect">
                <a:avLst/>
              </a:prstGeom>
              <a:solidFill>
                <a:srgbClr val="DAF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prstClr val="white"/>
                  </a:solidFill>
                  <a:latin typeface="Calibri"/>
                </a:endParaRPr>
              </a:p>
            </p:txBody>
          </p:sp>
        </p:grpSp>
        <p:sp>
          <p:nvSpPr>
            <p:cNvPr id="14" name="Rectangle 13">
              <a:extLst>
                <a:ext uri="{FF2B5EF4-FFF2-40B4-BE49-F238E27FC236}">
                  <a16:creationId xmlns:a16="http://schemas.microsoft.com/office/drawing/2014/main" id="{5F9E4FC9-D6CB-2F4C-A99F-0DA3E08B7974}"/>
                </a:ext>
              </a:extLst>
            </p:cNvPr>
            <p:cNvSpPr/>
            <p:nvPr/>
          </p:nvSpPr>
          <p:spPr>
            <a:xfrm>
              <a:off x="8835931" y="1787175"/>
              <a:ext cx="350599" cy="1375319"/>
            </a:xfrm>
            <a:prstGeom prst="rect">
              <a:avLst/>
            </a:prstGeom>
            <a:solidFill>
              <a:srgbClr val="DAF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prstClr val="white"/>
                </a:solidFill>
                <a:latin typeface="Calibri"/>
              </a:endParaRPr>
            </a:p>
          </p:txBody>
        </p:sp>
      </p:grpSp>
      <p:sp>
        <p:nvSpPr>
          <p:cNvPr id="5" name="TextBox 4"/>
          <p:cNvSpPr txBox="1"/>
          <p:nvPr/>
        </p:nvSpPr>
        <p:spPr>
          <a:xfrm>
            <a:off x="4921579" y="4855715"/>
            <a:ext cx="184666" cy="369332"/>
          </a:xfrm>
          <a:prstGeom prst="rect">
            <a:avLst/>
          </a:prstGeom>
          <a:noFill/>
        </p:spPr>
        <p:txBody>
          <a:bodyPr wrap="none" rtlCol="0">
            <a:spAutoFit/>
          </a:bodyPr>
          <a:lstStyle/>
          <a:p>
            <a:pPr defTabSz="914400"/>
            <a:endParaRPr lang="en-US" sz="1800">
              <a:solidFill>
                <a:prstClr val="black"/>
              </a:solidFill>
              <a:latin typeface="Calibri"/>
            </a:endParaRPr>
          </a:p>
        </p:txBody>
      </p:sp>
      <p:sp>
        <p:nvSpPr>
          <p:cNvPr id="7" name="Title 2"/>
          <p:cNvSpPr txBox="1">
            <a:spLocks/>
          </p:cNvSpPr>
          <p:nvPr/>
        </p:nvSpPr>
        <p:spPr>
          <a:xfrm>
            <a:off x="186771" y="593254"/>
            <a:ext cx="7772400" cy="764843"/>
          </a:xfrm>
          <a:prstGeom prst="rect">
            <a:avLst/>
          </a:prstGeom>
          <a:effectLst>
            <a:outerShdw blurRad="50800" dist="38100" dir="2700000" algn="tl" rotWithShape="0">
              <a:schemeClr val="tx1">
                <a:alpha val="40000"/>
              </a:scheme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spc="50" dirty="0">
                <a:ln w="15875" cmpd="sng">
                  <a:noFill/>
                  <a:prstDash val="solid"/>
                </a:ln>
                <a:solidFill>
                  <a:srgbClr val="03006B"/>
                </a:solidFill>
                <a:latin typeface="Calibri"/>
              </a:rPr>
              <a:t>Frontend Class - 5</a:t>
            </a:r>
          </a:p>
        </p:txBody>
      </p:sp>
      <p:pic>
        <p:nvPicPr>
          <p:cNvPr id="8" name="Picture 7">
            <a:extLst>
              <a:ext uri="{FF2B5EF4-FFF2-40B4-BE49-F238E27FC236}">
                <a16:creationId xmlns:a16="http://schemas.microsoft.com/office/drawing/2014/main" id="{EB30BE66-561D-6844-A5AE-75C082B6AA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7091" y="3448274"/>
            <a:ext cx="1254028" cy="1254028"/>
          </a:xfrm>
          <a:prstGeom prst="rect">
            <a:avLst/>
          </a:prstGeom>
          <a:ln>
            <a:noFill/>
          </a:ln>
          <a:effectLst>
            <a:outerShdw blurRad="12700" dist="25400" dir="2700000" algn="tl" rotWithShape="0">
              <a:schemeClr val="bg1">
                <a:alpha val="40000"/>
              </a:schemeClr>
            </a:outerShdw>
          </a:effectLst>
        </p:spPr>
      </p:pic>
      <p:pic>
        <p:nvPicPr>
          <p:cNvPr id="9" name="Picture 8">
            <a:extLst>
              <a:ext uri="{FF2B5EF4-FFF2-40B4-BE49-F238E27FC236}">
                <a16:creationId xmlns:a16="http://schemas.microsoft.com/office/drawing/2014/main" id="{426C20C6-29FE-6B4E-83A7-F93E1FC9E4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5304" y="3651166"/>
            <a:ext cx="950129" cy="950129"/>
          </a:xfrm>
          <a:prstGeom prst="rect">
            <a:avLst/>
          </a:prstGeom>
          <a:ln>
            <a:noFill/>
          </a:ln>
          <a:effectLst>
            <a:outerShdw blurRad="12700" dist="25400" dir="2700000" algn="tl" rotWithShape="0">
              <a:schemeClr val="bg1">
                <a:alpha val="40000"/>
              </a:schemeClr>
            </a:outerShdw>
          </a:effectLst>
        </p:spPr>
      </p:pic>
      <p:pic>
        <p:nvPicPr>
          <p:cNvPr id="10" name="Picture 9" descr="HTML5_logo.png">
            <a:extLst>
              <a:ext uri="{FF2B5EF4-FFF2-40B4-BE49-F238E27FC236}">
                <a16:creationId xmlns:a16="http://schemas.microsoft.com/office/drawing/2014/main" id="{5169243F-8D01-AB4B-B803-F5440FC28E7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8164" y="3550159"/>
            <a:ext cx="1216203" cy="1051136"/>
          </a:xfrm>
          <a:prstGeom prst="rect">
            <a:avLst/>
          </a:prstGeom>
          <a:ln>
            <a:noFill/>
          </a:ln>
          <a:effectLst>
            <a:outerShdw blurRad="12700" dist="25400" dir="2700000" algn="tl" rotWithShape="0">
              <a:schemeClr val="bg1">
                <a:alpha val="40000"/>
              </a:schemeClr>
            </a:outerShdw>
          </a:effectLst>
        </p:spPr>
      </p:pic>
      <p:pic>
        <p:nvPicPr>
          <p:cNvPr id="11" name="Picture 10" descr="css3.png">
            <a:extLst>
              <a:ext uri="{FF2B5EF4-FFF2-40B4-BE49-F238E27FC236}">
                <a16:creationId xmlns:a16="http://schemas.microsoft.com/office/drawing/2014/main" id="{15310451-ADE9-B942-8029-AB6CCEE4686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24420"/>
          <a:stretch/>
        </p:blipFill>
        <p:spPr>
          <a:xfrm>
            <a:off x="1014985" y="3634115"/>
            <a:ext cx="1413361" cy="1068216"/>
          </a:xfrm>
          <a:prstGeom prst="rect">
            <a:avLst/>
          </a:prstGeom>
          <a:ln>
            <a:noFill/>
          </a:ln>
          <a:effectLst>
            <a:outerShdw blurRad="12700" dist="25400" dir="2700000" algn="tl" rotWithShape="0">
              <a:schemeClr val="bg1">
                <a:alpha val="40000"/>
              </a:schemeClr>
            </a:outerShdw>
          </a:effectLst>
        </p:spPr>
      </p:pic>
    </p:spTree>
    <p:extLst>
      <p:ext uri="{BB962C8B-B14F-4D97-AF65-F5344CB8AC3E}">
        <p14:creationId xmlns:p14="http://schemas.microsoft.com/office/powerpoint/2010/main" val="2254168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2327886" y="-163434"/>
            <a:ext cx="15285788" cy="8355434"/>
            <a:chOff x="519594" y="1140903"/>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40903"/>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4689D7D-7AE3-3B4D-954C-C2C4F8141A1C}"/>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5AE5F98C-764A-4241-B071-035C91578137}"/>
              </a:ext>
            </a:extLst>
          </p:cNvPr>
          <p:cNvGrpSpPr/>
          <p:nvPr/>
        </p:nvGrpSpPr>
        <p:grpSpPr>
          <a:xfrm>
            <a:off x="2449585" y="1011023"/>
            <a:ext cx="4244830" cy="3003260"/>
            <a:chOff x="2373179" y="1699183"/>
            <a:chExt cx="4244830" cy="3003260"/>
          </a:xfrm>
        </p:grpSpPr>
        <p:sp>
          <p:nvSpPr>
            <p:cNvPr id="38" name="Rounded Rectangle 37">
              <a:extLst>
                <a:ext uri="{FF2B5EF4-FFF2-40B4-BE49-F238E27FC236}">
                  <a16:creationId xmlns:a16="http://schemas.microsoft.com/office/drawing/2014/main" id="{D0BF5528-9B49-2E4E-B7F6-33C4CF573ABF}"/>
                </a:ext>
              </a:extLst>
            </p:cNvPr>
            <p:cNvSpPr/>
            <p:nvPr/>
          </p:nvSpPr>
          <p:spPr>
            <a:xfrm>
              <a:off x="2373179" y="1699183"/>
              <a:ext cx="4244830" cy="3003260"/>
            </a:xfrm>
            <a:prstGeom prst="roundRect">
              <a:avLst>
                <a:gd name="adj" fmla="val 6611"/>
              </a:avLst>
            </a:prstGeom>
            <a:solidFill>
              <a:srgbClr val="C00000">
                <a:alpha val="5000"/>
              </a:srgbClr>
            </a:solidFill>
            <a:ln w="444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2504177" y="1765070"/>
              <a:ext cx="2254015" cy="523220"/>
            </a:xfrm>
            <a:prstGeom prst="rect">
              <a:avLst/>
            </a:prstGeom>
          </p:spPr>
          <p:txBody>
            <a:bodyPr wrap="none">
              <a:spAutoFit/>
            </a:bodyPr>
            <a:lstStyle/>
            <a:p>
              <a:r>
                <a:rPr lang="en-US" sz="2800" dirty="0">
                  <a:solidFill>
                    <a:srgbClr val="C00000"/>
                  </a:solidFill>
                  <a:latin typeface="Droid Sans Mono"/>
                </a:rPr>
                <a:t>@Component</a:t>
              </a:r>
              <a:endParaRPr lang="en-US" sz="2800" dirty="0">
                <a:solidFill>
                  <a:srgbClr val="C00000"/>
                </a:solidFill>
              </a:endParaRPr>
            </a:p>
          </p:txBody>
        </p:sp>
      </p:grpSp>
      <p:grpSp>
        <p:nvGrpSpPr>
          <p:cNvPr id="21" name="Group 20">
            <a:extLst>
              <a:ext uri="{FF2B5EF4-FFF2-40B4-BE49-F238E27FC236}">
                <a16:creationId xmlns:a16="http://schemas.microsoft.com/office/drawing/2014/main" id="{2029DA88-F062-8D4D-9CD2-23B4EB4CB525}"/>
              </a:ext>
            </a:extLst>
          </p:cNvPr>
          <p:cNvGrpSpPr/>
          <p:nvPr/>
        </p:nvGrpSpPr>
        <p:grpSpPr>
          <a:xfrm>
            <a:off x="2721563" y="2151351"/>
            <a:ext cx="3700874" cy="1308640"/>
            <a:chOff x="2721863" y="1839913"/>
            <a:chExt cx="3700874" cy="1308640"/>
          </a:xfrm>
        </p:grpSpPr>
        <p:grpSp>
          <p:nvGrpSpPr>
            <p:cNvPr id="22" name="Group 21">
              <a:extLst>
                <a:ext uri="{FF2B5EF4-FFF2-40B4-BE49-F238E27FC236}">
                  <a16:creationId xmlns:a16="http://schemas.microsoft.com/office/drawing/2014/main" id="{4AC41D81-043B-BA41-95C1-F0CE90E9054C}"/>
                </a:ext>
              </a:extLst>
            </p:cNvPr>
            <p:cNvGrpSpPr/>
            <p:nvPr/>
          </p:nvGrpSpPr>
          <p:grpSpPr>
            <a:xfrm>
              <a:off x="2721863" y="1839913"/>
              <a:ext cx="1460269" cy="1308640"/>
              <a:chOff x="2744086" y="1786850"/>
              <a:chExt cx="1460269" cy="1308640"/>
            </a:xfrm>
          </p:grpSpPr>
          <p:sp>
            <p:nvSpPr>
              <p:cNvPr id="27" name="Rounded Rectangle 26">
                <a:extLst>
                  <a:ext uri="{FF2B5EF4-FFF2-40B4-BE49-F238E27FC236}">
                    <a16:creationId xmlns:a16="http://schemas.microsoft.com/office/drawing/2014/main" id="{D51414F2-46FE-724F-ADE8-4A7FEFEC9E3B}"/>
                  </a:ext>
                </a:extLst>
              </p:cNvPr>
              <p:cNvSpPr/>
              <p:nvPr/>
            </p:nvSpPr>
            <p:spPr>
              <a:xfrm>
                <a:off x="2744086" y="1786850"/>
                <a:ext cx="1460269" cy="1308640"/>
              </a:xfrm>
              <a:prstGeom prst="roundRect">
                <a:avLst>
                  <a:gd name="adj" fmla="val 6611"/>
                </a:avLst>
              </a:prstGeom>
              <a:solidFill>
                <a:srgbClr val="1976D2">
                  <a:alpha val="5000"/>
                </a:srgbClr>
              </a:solidFill>
              <a:ln w="254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A42A5A7-B2B5-8B43-BBC3-62566FDEE1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29" name="TextBox 28">
                <a:extLst>
                  <a:ext uri="{FF2B5EF4-FFF2-40B4-BE49-F238E27FC236}">
                    <a16:creationId xmlns:a16="http://schemas.microsoft.com/office/drawing/2014/main" id="{A4283CFF-322C-054D-BA5F-3E6F3101B048}"/>
                  </a:ext>
                </a:extLst>
              </p:cNvPr>
              <p:cNvSpPr txBox="1"/>
              <p:nvPr/>
            </p:nvSpPr>
            <p:spPr>
              <a:xfrm>
                <a:off x="2984341" y="1826409"/>
                <a:ext cx="979756" cy="338554"/>
              </a:xfrm>
              <a:prstGeom prst="rect">
                <a:avLst/>
              </a:prstGeom>
              <a:noFill/>
            </p:spPr>
            <p:txBody>
              <a:bodyPr wrap="none" rtlCol="0">
                <a:spAutoFit/>
              </a:bodyPr>
              <a:lstStyle/>
              <a:p>
                <a:pPr algn="ctr"/>
                <a:r>
                  <a:rPr lang="en-US" sz="1600" dirty="0">
                    <a:solidFill>
                      <a:srgbClr val="0D47A1"/>
                    </a:solidFill>
                    <a:latin typeface="Roboto" panose="02000000000000000000" pitchFamily="2" charset="0"/>
                    <a:ea typeface="Roboto" panose="02000000000000000000" pitchFamily="2" charset="0"/>
                  </a:rPr>
                  <a:t>&lt; class &gt;</a:t>
                </a:r>
              </a:p>
            </p:txBody>
          </p:sp>
        </p:grpSp>
        <p:grpSp>
          <p:nvGrpSpPr>
            <p:cNvPr id="23" name="Group 22">
              <a:extLst>
                <a:ext uri="{FF2B5EF4-FFF2-40B4-BE49-F238E27FC236}">
                  <a16:creationId xmlns:a16="http://schemas.microsoft.com/office/drawing/2014/main" id="{D5E97A00-3D76-704B-8D09-24BEC58C47BB}"/>
                </a:ext>
              </a:extLst>
            </p:cNvPr>
            <p:cNvGrpSpPr/>
            <p:nvPr/>
          </p:nvGrpSpPr>
          <p:grpSpPr>
            <a:xfrm>
              <a:off x="4962468" y="1839913"/>
              <a:ext cx="1460269" cy="1308640"/>
              <a:chOff x="4921821" y="1758027"/>
              <a:chExt cx="1460269" cy="1308640"/>
            </a:xfrm>
          </p:grpSpPr>
          <p:sp>
            <p:nvSpPr>
              <p:cNvPr id="24" name="Rounded Rectangle 23">
                <a:extLst>
                  <a:ext uri="{FF2B5EF4-FFF2-40B4-BE49-F238E27FC236}">
                    <a16:creationId xmlns:a16="http://schemas.microsoft.com/office/drawing/2014/main" id="{E8927C40-D691-A549-BB35-EE2D37F7FAD3}"/>
                  </a:ext>
                </a:extLst>
              </p:cNvPr>
              <p:cNvSpPr/>
              <p:nvPr/>
            </p:nvSpPr>
            <p:spPr>
              <a:xfrm>
                <a:off x="4921821" y="1758027"/>
                <a:ext cx="1460269" cy="1308640"/>
              </a:xfrm>
              <a:prstGeom prst="roundRect">
                <a:avLst>
                  <a:gd name="adj" fmla="val 6611"/>
                </a:avLst>
              </a:prstGeom>
              <a:solidFill>
                <a:srgbClr val="D45835">
                  <a:alpha val="5000"/>
                </a:srgbClr>
              </a:solidFill>
              <a:ln w="254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HTML5_logo.png">
                <a:extLst>
                  <a:ext uri="{FF2B5EF4-FFF2-40B4-BE49-F238E27FC236}">
                    <a16:creationId xmlns:a16="http://schemas.microsoft.com/office/drawing/2014/main" id="{77226F8B-BC60-E549-8EE1-EB4C8B9A49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6" name="TextBox 25">
                <a:extLst>
                  <a:ext uri="{FF2B5EF4-FFF2-40B4-BE49-F238E27FC236}">
                    <a16:creationId xmlns:a16="http://schemas.microsoft.com/office/drawing/2014/main" id="{0300E421-0D9F-E847-9EE5-E45EE8C3B314}"/>
                  </a:ext>
                </a:extLst>
              </p:cNvPr>
              <p:cNvSpPr txBox="1"/>
              <p:nvPr/>
            </p:nvSpPr>
            <p:spPr>
              <a:xfrm>
                <a:off x="4997768" y="1797586"/>
                <a:ext cx="1308371" cy="338554"/>
              </a:xfrm>
              <a:prstGeom prst="rect">
                <a:avLst/>
              </a:prstGeom>
              <a:noFill/>
            </p:spPr>
            <p:txBody>
              <a:bodyPr wrap="none" rtlCol="0">
                <a:spAutoFit/>
              </a:bodyPr>
              <a:lstStyle/>
              <a:p>
                <a:pPr algn="ctr"/>
                <a:r>
                  <a:rPr lang="en-US" sz="1600" dirty="0">
                    <a:solidFill>
                      <a:srgbClr val="D45835"/>
                    </a:solidFill>
                    <a:latin typeface="Roboto" panose="02000000000000000000" pitchFamily="2" charset="0"/>
                    <a:ea typeface="Roboto" panose="02000000000000000000" pitchFamily="2" charset="0"/>
                  </a:rPr>
                  <a:t>&lt; template &gt;</a:t>
                </a:r>
              </a:p>
            </p:txBody>
          </p:sp>
        </p:grpSp>
      </p:grpSp>
      <p:sp>
        <p:nvSpPr>
          <p:cNvPr id="8" name="U-Turn Arrow 7">
            <a:extLst>
              <a:ext uri="{FF2B5EF4-FFF2-40B4-BE49-F238E27FC236}">
                <a16:creationId xmlns:a16="http://schemas.microsoft.com/office/drawing/2014/main" id="{E9825094-1D64-1649-9C3A-622FF7E8D86B}"/>
              </a:ext>
            </a:extLst>
          </p:cNvPr>
          <p:cNvSpPr/>
          <p:nvPr/>
        </p:nvSpPr>
        <p:spPr>
          <a:xfrm>
            <a:off x="3768713" y="1753386"/>
            <a:ext cx="1698833" cy="320511"/>
          </a:xfrm>
          <a:prstGeom prst="uturnArrow">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C6ACAEE9-67AE-C74B-BFFC-991E98DE038B}"/>
              </a:ext>
            </a:extLst>
          </p:cNvPr>
          <p:cNvSpPr txBox="1"/>
          <p:nvPr/>
        </p:nvSpPr>
        <p:spPr>
          <a:xfrm>
            <a:off x="7020776" y="1735343"/>
            <a:ext cx="1579150" cy="338554"/>
          </a:xfrm>
          <a:prstGeom prst="rect">
            <a:avLst/>
          </a:prstGeom>
          <a:noFill/>
        </p:spPr>
        <p:txBody>
          <a:bodyPr wrap="none" rtlCol="0">
            <a:spAutoFit/>
          </a:bodyPr>
          <a:lstStyle/>
          <a:p>
            <a:pPr algn="ctr"/>
            <a:r>
              <a:rPr lang="en-US" sz="1600" dirty="0">
                <a:solidFill>
                  <a:srgbClr val="040069"/>
                </a:solidFill>
                <a:ea typeface="Roboto" panose="02000000000000000000" pitchFamily="2" charset="0"/>
              </a:rPr>
              <a:t>property binding</a:t>
            </a:r>
          </a:p>
        </p:txBody>
      </p:sp>
      <p:grpSp>
        <p:nvGrpSpPr>
          <p:cNvPr id="30" name="Group 29">
            <a:extLst>
              <a:ext uri="{FF2B5EF4-FFF2-40B4-BE49-F238E27FC236}">
                <a16:creationId xmlns:a16="http://schemas.microsoft.com/office/drawing/2014/main" id="{E237E949-1F4D-0246-8EFD-F69C8868C024}"/>
              </a:ext>
            </a:extLst>
          </p:cNvPr>
          <p:cNvGrpSpPr/>
          <p:nvPr/>
        </p:nvGrpSpPr>
        <p:grpSpPr>
          <a:xfrm>
            <a:off x="309402" y="61309"/>
            <a:ext cx="8568964" cy="723235"/>
            <a:chOff x="309402" y="61309"/>
            <a:chExt cx="8568964" cy="723235"/>
          </a:xfrm>
        </p:grpSpPr>
        <p:pic>
          <p:nvPicPr>
            <p:cNvPr id="35" name="Picture 34">
              <a:extLst>
                <a:ext uri="{FF2B5EF4-FFF2-40B4-BE49-F238E27FC236}">
                  <a16:creationId xmlns:a16="http://schemas.microsoft.com/office/drawing/2014/main" id="{4539B788-0CD2-C042-B27D-F1D93AAADA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37" name="Group 36">
              <a:extLst>
                <a:ext uri="{FF2B5EF4-FFF2-40B4-BE49-F238E27FC236}">
                  <a16:creationId xmlns:a16="http://schemas.microsoft.com/office/drawing/2014/main" id="{50788133-2A34-CE4A-8BDB-CBEDC83FA62D}"/>
                </a:ext>
              </a:extLst>
            </p:cNvPr>
            <p:cNvGrpSpPr/>
            <p:nvPr/>
          </p:nvGrpSpPr>
          <p:grpSpPr>
            <a:xfrm>
              <a:off x="309402" y="146222"/>
              <a:ext cx="8568964" cy="638322"/>
              <a:chOff x="309402" y="-139528"/>
              <a:chExt cx="8568964" cy="638322"/>
            </a:xfrm>
          </p:grpSpPr>
          <p:sp>
            <p:nvSpPr>
              <p:cNvPr id="39" name="Title 1">
                <a:extLst>
                  <a:ext uri="{FF2B5EF4-FFF2-40B4-BE49-F238E27FC236}">
                    <a16:creationId xmlns:a16="http://schemas.microsoft.com/office/drawing/2014/main" id="{E84648D3-07DF-8D40-A4B6-00B80793437A}"/>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40" name="Straight Connector 39">
                <a:extLst>
                  <a:ext uri="{FF2B5EF4-FFF2-40B4-BE49-F238E27FC236}">
                    <a16:creationId xmlns:a16="http://schemas.microsoft.com/office/drawing/2014/main" id="{846D5266-389A-1C4F-B52E-E36AED28854C}"/>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039606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2464929" y="-163434"/>
            <a:ext cx="15285788" cy="8355434"/>
            <a:chOff x="519594" y="1140903"/>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40903"/>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4689D7D-7AE3-3B4D-954C-C2C4F8141A1C}"/>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5AE5F98C-764A-4241-B071-035C91578137}"/>
              </a:ext>
            </a:extLst>
          </p:cNvPr>
          <p:cNvGrpSpPr/>
          <p:nvPr/>
        </p:nvGrpSpPr>
        <p:grpSpPr>
          <a:xfrm>
            <a:off x="2449585" y="1011023"/>
            <a:ext cx="4244830" cy="3003260"/>
            <a:chOff x="2373179" y="1699183"/>
            <a:chExt cx="4244830" cy="3003260"/>
          </a:xfrm>
        </p:grpSpPr>
        <p:sp>
          <p:nvSpPr>
            <p:cNvPr id="38" name="Rounded Rectangle 37">
              <a:extLst>
                <a:ext uri="{FF2B5EF4-FFF2-40B4-BE49-F238E27FC236}">
                  <a16:creationId xmlns:a16="http://schemas.microsoft.com/office/drawing/2014/main" id="{D0BF5528-9B49-2E4E-B7F6-33C4CF573ABF}"/>
                </a:ext>
              </a:extLst>
            </p:cNvPr>
            <p:cNvSpPr/>
            <p:nvPr/>
          </p:nvSpPr>
          <p:spPr>
            <a:xfrm>
              <a:off x="2373179" y="1699183"/>
              <a:ext cx="4244830" cy="3003260"/>
            </a:xfrm>
            <a:prstGeom prst="roundRect">
              <a:avLst>
                <a:gd name="adj" fmla="val 6611"/>
              </a:avLst>
            </a:prstGeom>
            <a:solidFill>
              <a:srgbClr val="C00000">
                <a:alpha val="5000"/>
              </a:srgbClr>
            </a:solidFill>
            <a:ln w="444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2504177" y="1765070"/>
              <a:ext cx="2254015" cy="523220"/>
            </a:xfrm>
            <a:prstGeom prst="rect">
              <a:avLst/>
            </a:prstGeom>
          </p:spPr>
          <p:txBody>
            <a:bodyPr wrap="none">
              <a:spAutoFit/>
            </a:bodyPr>
            <a:lstStyle/>
            <a:p>
              <a:r>
                <a:rPr lang="en-US" sz="2800" dirty="0">
                  <a:solidFill>
                    <a:srgbClr val="C00000"/>
                  </a:solidFill>
                  <a:latin typeface="Droid Sans Mono"/>
                </a:rPr>
                <a:t>@Component</a:t>
              </a:r>
              <a:endParaRPr lang="en-US" sz="2800" dirty="0">
                <a:solidFill>
                  <a:srgbClr val="C00000"/>
                </a:solidFill>
              </a:endParaRPr>
            </a:p>
          </p:txBody>
        </p:sp>
      </p:grpSp>
      <p:grpSp>
        <p:nvGrpSpPr>
          <p:cNvPr id="21" name="Group 20">
            <a:extLst>
              <a:ext uri="{FF2B5EF4-FFF2-40B4-BE49-F238E27FC236}">
                <a16:creationId xmlns:a16="http://schemas.microsoft.com/office/drawing/2014/main" id="{2029DA88-F062-8D4D-9CD2-23B4EB4CB525}"/>
              </a:ext>
            </a:extLst>
          </p:cNvPr>
          <p:cNvGrpSpPr/>
          <p:nvPr/>
        </p:nvGrpSpPr>
        <p:grpSpPr>
          <a:xfrm>
            <a:off x="2721563" y="2151351"/>
            <a:ext cx="3700874" cy="1308640"/>
            <a:chOff x="2721863" y="1839913"/>
            <a:chExt cx="3700874" cy="1308640"/>
          </a:xfrm>
        </p:grpSpPr>
        <p:grpSp>
          <p:nvGrpSpPr>
            <p:cNvPr id="22" name="Group 21">
              <a:extLst>
                <a:ext uri="{FF2B5EF4-FFF2-40B4-BE49-F238E27FC236}">
                  <a16:creationId xmlns:a16="http://schemas.microsoft.com/office/drawing/2014/main" id="{4AC41D81-043B-BA41-95C1-F0CE90E9054C}"/>
                </a:ext>
              </a:extLst>
            </p:cNvPr>
            <p:cNvGrpSpPr/>
            <p:nvPr/>
          </p:nvGrpSpPr>
          <p:grpSpPr>
            <a:xfrm>
              <a:off x="2721863" y="1839913"/>
              <a:ext cx="1460269" cy="1308640"/>
              <a:chOff x="2744086" y="1786850"/>
              <a:chExt cx="1460269" cy="1308640"/>
            </a:xfrm>
          </p:grpSpPr>
          <p:sp>
            <p:nvSpPr>
              <p:cNvPr id="27" name="Rounded Rectangle 26">
                <a:extLst>
                  <a:ext uri="{FF2B5EF4-FFF2-40B4-BE49-F238E27FC236}">
                    <a16:creationId xmlns:a16="http://schemas.microsoft.com/office/drawing/2014/main" id="{D51414F2-46FE-724F-ADE8-4A7FEFEC9E3B}"/>
                  </a:ext>
                </a:extLst>
              </p:cNvPr>
              <p:cNvSpPr/>
              <p:nvPr/>
            </p:nvSpPr>
            <p:spPr>
              <a:xfrm>
                <a:off x="2744086" y="1786850"/>
                <a:ext cx="1460269" cy="1308640"/>
              </a:xfrm>
              <a:prstGeom prst="roundRect">
                <a:avLst>
                  <a:gd name="adj" fmla="val 6611"/>
                </a:avLst>
              </a:prstGeom>
              <a:solidFill>
                <a:srgbClr val="1976D2">
                  <a:alpha val="5000"/>
                </a:srgbClr>
              </a:solidFill>
              <a:ln w="254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A42A5A7-B2B5-8B43-BBC3-62566FDEE1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29" name="TextBox 28">
                <a:extLst>
                  <a:ext uri="{FF2B5EF4-FFF2-40B4-BE49-F238E27FC236}">
                    <a16:creationId xmlns:a16="http://schemas.microsoft.com/office/drawing/2014/main" id="{A4283CFF-322C-054D-BA5F-3E6F3101B048}"/>
                  </a:ext>
                </a:extLst>
              </p:cNvPr>
              <p:cNvSpPr txBox="1"/>
              <p:nvPr/>
            </p:nvSpPr>
            <p:spPr>
              <a:xfrm>
                <a:off x="2984341" y="1826409"/>
                <a:ext cx="979756" cy="338554"/>
              </a:xfrm>
              <a:prstGeom prst="rect">
                <a:avLst/>
              </a:prstGeom>
              <a:noFill/>
            </p:spPr>
            <p:txBody>
              <a:bodyPr wrap="none" rtlCol="0">
                <a:spAutoFit/>
              </a:bodyPr>
              <a:lstStyle/>
              <a:p>
                <a:pPr algn="ctr"/>
                <a:r>
                  <a:rPr lang="en-US" sz="1600" dirty="0">
                    <a:solidFill>
                      <a:srgbClr val="0D47A1"/>
                    </a:solidFill>
                    <a:latin typeface="Roboto" panose="02000000000000000000" pitchFamily="2" charset="0"/>
                    <a:ea typeface="Roboto" panose="02000000000000000000" pitchFamily="2" charset="0"/>
                  </a:rPr>
                  <a:t>&lt; class &gt;</a:t>
                </a:r>
              </a:p>
            </p:txBody>
          </p:sp>
        </p:grpSp>
        <p:grpSp>
          <p:nvGrpSpPr>
            <p:cNvPr id="23" name="Group 22">
              <a:extLst>
                <a:ext uri="{FF2B5EF4-FFF2-40B4-BE49-F238E27FC236}">
                  <a16:creationId xmlns:a16="http://schemas.microsoft.com/office/drawing/2014/main" id="{D5E97A00-3D76-704B-8D09-24BEC58C47BB}"/>
                </a:ext>
              </a:extLst>
            </p:cNvPr>
            <p:cNvGrpSpPr/>
            <p:nvPr/>
          </p:nvGrpSpPr>
          <p:grpSpPr>
            <a:xfrm>
              <a:off x="4962468" y="1839913"/>
              <a:ext cx="1460269" cy="1308640"/>
              <a:chOff x="4921821" y="1758027"/>
              <a:chExt cx="1460269" cy="1308640"/>
            </a:xfrm>
          </p:grpSpPr>
          <p:sp>
            <p:nvSpPr>
              <p:cNvPr id="24" name="Rounded Rectangle 23">
                <a:extLst>
                  <a:ext uri="{FF2B5EF4-FFF2-40B4-BE49-F238E27FC236}">
                    <a16:creationId xmlns:a16="http://schemas.microsoft.com/office/drawing/2014/main" id="{E8927C40-D691-A549-BB35-EE2D37F7FAD3}"/>
                  </a:ext>
                </a:extLst>
              </p:cNvPr>
              <p:cNvSpPr/>
              <p:nvPr/>
            </p:nvSpPr>
            <p:spPr>
              <a:xfrm>
                <a:off x="4921821" y="1758027"/>
                <a:ext cx="1460269" cy="1308640"/>
              </a:xfrm>
              <a:prstGeom prst="roundRect">
                <a:avLst>
                  <a:gd name="adj" fmla="val 6611"/>
                </a:avLst>
              </a:prstGeom>
              <a:solidFill>
                <a:srgbClr val="D45835">
                  <a:alpha val="5000"/>
                </a:srgbClr>
              </a:solidFill>
              <a:ln w="254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HTML5_logo.png">
                <a:extLst>
                  <a:ext uri="{FF2B5EF4-FFF2-40B4-BE49-F238E27FC236}">
                    <a16:creationId xmlns:a16="http://schemas.microsoft.com/office/drawing/2014/main" id="{77226F8B-BC60-E549-8EE1-EB4C8B9A49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6" name="TextBox 25">
                <a:extLst>
                  <a:ext uri="{FF2B5EF4-FFF2-40B4-BE49-F238E27FC236}">
                    <a16:creationId xmlns:a16="http://schemas.microsoft.com/office/drawing/2014/main" id="{0300E421-0D9F-E847-9EE5-E45EE8C3B314}"/>
                  </a:ext>
                </a:extLst>
              </p:cNvPr>
              <p:cNvSpPr txBox="1"/>
              <p:nvPr/>
            </p:nvSpPr>
            <p:spPr>
              <a:xfrm>
                <a:off x="4997768" y="1797586"/>
                <a:ext cx="1308371" cy="338554"/>
              </a:xfrm>
              <a:prstGeom prst="rect">
                <a:avLst/>
              </a:prstGeom>
              <a:noFill/>
            </p:spPr>
            <p:txBody>
              <a:bodyPr wrap="none" rtlCol="0">
                <a:spAutoFit/>
              </a:bodyPr>
              <a:lstStyle/>
              <a:p>
                <a:pPr algn="ctr"/>
                <a:r>
                  <a:rPr lang="en-US" sz="1600" dirty="0">
                    <a:solidFill>
                      <a:srgbClr val="D45835"/>
                    </a:solidFill>
                    <a:latin typeface="Roboto" panose="02000000000000000000" pitchFamily="2" charset="0"/>
                    <a:ea typeface="Roboto" panose="02000000000000000000" pitchFamily="2" charset="0"/>
                  </a:rPr>
                  <a:t>&lt; template &gt;</a:t>
                </a:r>
              </a:p>
            </p:txBody>
          </p:sp>
        </p:grpSp>
      </p:grpSp>
      <p:sp>
        <p:nvSpPr>
          <p:cNvPr id="8" name="U-Turn Arrow 7">
            <a:extLst>
              <a:ext uri="{FF2B5EF4-FFF2-40B4-BE49-F238E27FC236}">
                <a16:creationId xmlns:a16="http://schemas.microsoft.com/office/drawing/2014/main" id="{E9825094-1D64-1649-9C3A-622FF7E8D86B}"/>
              </a:ext>
            </a:extLst>
          </p:cNvPr>
          <p:cNvSpPr/>
          <p:nvPr/>
        </p:nvSpPr>
        <p:spPr>
          <a:xfrm>
            <a:off x="3768713" y="1753386"/>
            <a:ext cx="1698833" cy="320511"/>
          </a:xfrm>
          <a:prstGeom prst="uturnArrow">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U-Turn Arrow 33">
            <a:extLst>
              <a:ext uri="{FF2B5EF4-FFF2-40B4-BE49-F238E27FC236}">
                <a16:creationId xmlns:a16="http://schemas.microsoft.com/office/drawing/2014/main" id="{2411132B-EE79-474C-90A9-CE885240A17F}"/>
              </a:ext>
            </a:extLst>
          </p:cNvPr>
          <p:cNvSpPr/>
          <p:nvPr/>
        </p:nvSpPr>
        <p:spPr>
          <a:xfrm rot="10800000">
            <a:off x="3750583" y="3525485"/>
            <a:ext cx="1698833" cy="320511"/>
          </a:xfrm>
          <a:prstGeom prst="uturnArrow">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848D0667-966E-0E4F-85CC-73837F70A6C7}"/>
              </a:ext>
            </a:extLst>
          </p:cNvPr>
          <p:cNvSpPr txBox="1"/>
          <p:nvPr/>
        </p:nvSpPr>
        <p:spPr>
          <a:xfrm>
            <a:off x="7020776" y="1735343"/>
            <a:ext cx="1579150" cy="338554"/>
          </a:xfrm>
          <a:prstGeom prst="rect">
            <a:avLst/>
          </a:prstGeom>
          <a:noFill/>
        </p:spPr>
        <p:txBody>
          <a:bodyPr wrap="none" rtlCol="0">
            <a:spAutoFit/>
          </a:bodyPr>
          <a:lstStyle/>
          <a:p>
            <a:pPr algn="ctr"/>
            <a:r>
              <a:rPr lang="en-US" sz="1600" dirty="0">
                <a:solidFill>
                  <a:srgbClr val="040069"/>
                </a:solidFill>
                <a:ea typeface="Roboto" panose="02000000000000000000" pitchFamily="2" charset="0"/>
              </a:rPr>
              <a:t>property binding</a:t>
            </a:r>
          </a:p>
        </p:txBody>
      </p:sp>
      <p:sp>
        <p:nvSpPr>
          <p:cNvPr id="37" name="TextBox 36">
            <a:extLst>
              <a:ext uri="{FF2B5EF4-FFF2-40B4-BE49-F238E27FC236}">
                <a16:creationId xmlns:a16="http://schemas.microsoft.com/office/drawing/2014/main" id="{F7410987-2EFF-D84D-986F-7BB771E9BEFD}"/>
              </a:ext>
            </a:extLst>
          </p:cNvPr>
          <p:cNvSpPr txBox="1"/>
          <p:nvPr/>
        </p:nvSpPr>
        <p:spPr>
          <a:xfrm>
            <a:off x="6994327" y="3528083"/>
            <a:ext cx="1319464" cy="338554"/>
          </a:xfrm>
          <a:prstGeom prst="rect">
            <a:avLst/>
          </a:prstGeom>
          <a:noFill/>
        </p:spPr>
        <p:txBody>
          <a:bodyPr wrap="none" rtlCol="0">
            <a:spAutoFit/>
          </a:bodyPr>
          <a:lstStyle/>
          <a:p>
            <a:pPr algn="ctr"/>
            <a:r>
              <a:rPr lang="en-US" sz="1600" dirty="0">
                <a:solidFill>
                  <a:srgbClr val="040069"/>
                </a:solidFill>
                <a:ea typeface="Roboto" panose="02000000000000000000" pitchFamily="2" charset="0"/>
              </a:rPr>
              <a:t>event binding</a:t>
            </a:r>
          </a:p>
        </p:txBody>
      </p:sp>
      <p:grpSp>
        <p:nvGrpSpPr>
          <p:cNvPr id="43" name="Group 42">
            <a:extLst>
              <a:ext uri="{FF2B5EF4-FFF2-40B4-BE49-F238E27FC236}">
                <a16:creationId xmlns:a16="http://schemas.microsoft.com/office/drawing/2014/main" id="{489BB49C-B031-B044-A0A2-1A7697AB6EA3}"/>
              </a:ext>
            </a:extLst>
          </p:cNvPr>
          <p:cNvGrpSpPr/>
          <p:nvPr/>
        </p:nvGrpSpPr>
        <p:grpSpPr>
          <a:xfrm>
            <a:off x="309402" y="61309"/>
            <a:ext cx="8568964" cy="723235"/>
            <a:chOff x="309402" y="61309"/>
            <a:chExt cx="8568964" cy="723235"/>
          </a:xfrm>
        </p:grpSpPr>
        <p:pic>
          <p:nvPicPr>
            <p:cNvPr id="44" name="Picture 43">
              <a:extLst>
                <a:ext uri="{FF2B5EF4-FFF2-40B4-BE49-F238E27FC236}">
                  <a16:creationId xmlns:a16="http://schemas.microsoft.com/office/drawing/2014/main" id="{63CC3BD3-03FE-2E42-A66C-AA96C390C5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45" name="Group 44">
              <a:extLst>
                <a:ext uri="{FF2B5EF4-FFF2-40B4-BE49-F238E27FC236}">
                  <a16:creationId xmlns:a16="http://schemas.microsoft.com/office/drawing/2014/main" id="{808F19B3-5298-F347-AABF-9D3A9D0B64CC}"/>
                </a:ext>
              </a:extLst>
            </p:cNvPr>
            <p:cNvGrpSpPr/>
            <p:nvPr/>
          </p:nvGrpSpPr>
          <p:grpSpPr>
            <a:xfrm>
              <a:off x="309402" y="146222"/>
              <a:ext cx="8568964" cy="638322"/>
              <a:chOff x="309402" y="-139528"/>
              <a:chExt cx="8568964" cy="638322"/>
            </a:xfrm>
          </p:grpSpPr>
          <p:sp>
            <p:nvSpPr>
              <p:cNvPr id="46" name="Title 1">
                <a:extLst>
                  <a:ext uri="{FF2B5EF4-FFF2-40B4-BE49-F238E27FC236}">
                    <a16:creationId xmlns:a16="http://schemas.microsoft.com/office/drawing/2014/main" id="{B6B7DE45-FD77-D24F-8EA8-D8D66BCDE214}"/>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47" name="Straight Connector 46">
                <a:extLst>
                  <a:ext uri="{FF2B5EF4-FFF2-40B4-BE49-F238E27FC236}">
                    <a16:creationId xmlns:a16="http://schemas.microsoft.com/office/drawing/2014/main" id="{9C231B48-0FC2-5941-A3F6-EFEF0D1D4EB3}"/>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364041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3061750" y="-1015047"/>
            <a:ext cx="15285788" cy="8355434"/>
            <a:chOff x="510857" y="1324116"/>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0857" y="1324116"/>
              <a:ext cx="7366058" cy="4177717"/>
            </a:xfrm>
            <a:prstGeom prst="roundRect">
              <a:avLst>
                <a:gd name="adj" fmla="val 2812"/>
              </a:avLst>
            </a:prstGeom>
            <a:solidFill>
              <a:schemeClr val="bg1">
                <a:alpha val="80000"/>
              </a:schemeClr>
            </a:solidFill>
            <a:ln w="44450">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4689D7D-7AE3-3B4D-954C-C2C4F8141A1C}"/>
                </a:ext>
              </a:extLst>
            </p:cNvPr>
            <p:cNvSpPr txBox="1"/>
            <p:nvPr/>
          </p:nvSpPr>
          <p:spPr>
            <a:xfrm>
              <a:off x="560472" y="1358150"/>
              <a:ext cx="829015" cy="261610"/>
            </a:xfrm>
            <a:prstGeom prst="rect">
              <a:avLst/>
            </a:prstGeom>
            <a:noFill/>
          </p:spPr>
          <p:txBody>
            <a:bodyPr wrap="none" rtlCol="0">
              <a:spAutoFit/>
            </a:bodyPr>
            <a:lstStyle/>
            <a:p>
              <a:r>
                <a:rPr lang="en-US" sz="2800" dirty="0" err="1">
                  <a:solidFill>
                    <a:srgbClr val="0D47A1"/>
                  </a:solidFill>
                </a:rPr>
                <a:t>NgModule</a:t>
              </a:r>
              <a:endParaRPr lang="en-US" sz="2800" dirty="0">
                <a:solidFill>
                  <a:srgbClr val="0D47A1"/>
                </a:solidFill>
              </a:endParaRPr>
            </a:p>
          </p:txBody>
        </p:sp>
      </p:grpSp>
      <p:grpSp>
        <p:nvGrpSpPr>
          <p:cNvPr id="3" name="Group 2">
            <a:extLst>
              <a:ext uri="{FF2B5EF4-FFF2-40B4-BE49-F238E27FC236}">
                <a16:creationId xmlns:a16="http://schemas.microsoft.com/office/drawing/2014/main" id="{5AE5F98C-764A-4241-B071-035C91578137}"/>
              </a:ext>
            </a:extLst>
          </p:cNvPr>
          <p:cNvGrpSpPr/>
          <p:nvPr/>
        </p:nvGrpSpPr>
        <p:grpSpPr>
          <a:xfrm>
            <a:off x="2449585" y="1011023"/>
            <a:ext cx="4244830" cy="3003260"/>
            <a:chOff x="2373179" y="1699183"/>
            <a:chExt cx="4244830" cy="3003260"/>
          </a:xfrm>
        </p:grpSpPr>
        <p:sp>
          <p:nvSpPr>
            <p:cNvPr id="38" name="Rounded Rectangle 37">
              <a:extLst>
                <a:ext uri="{FF2B5EF4-FFF2-40B4-BE49-F238E27FC236}">
                  <a16:creationId xmlns:a16="http://schemas.microsoft.com/office/drawing/2014/main" id="{D0BF5528-9B49-2E4E-B7F6-33C4CF573ABF}"/>
                </a:ext>
              </a:extLst>
            </p:cNvPr>
            <p:cNvSpPr/>
            <p:nvPr/>
          </p:nvSpPr>
          <p:spPr>
            <a:xfrm>
              <a:off x="2373179" y="1699183"/>
              <a:ext cx="4244830" cy="3003260"/>
            </a:xfrm>
            <a:prstGeom prst="roundRect">
              <a:avLst>
                <a:gd name="adj" fmla="val 6611"/>
              </a:avLst>
            </a:prstGeom>
            <a:solidFill>
              <a:srgbClr val="C00000">
                <a:alpha val="5000"/>
              </a:srgbClr>
            </a:solidFill>
            <a:ln w="444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2504177" y="1765070"/>
              <a:ext cx="2254015" cy="523220"/>
            </a:xfrm>
            <a:prstGeom prst="rect">
              <a:avLst/>
            </a:prstGeom>
          </p:spPr>
          <p:txBody>
            <a:bodyPr wrap="none">
              <a:spAutoFit/>
            </a:bodyPr>
            <a:lstStyle/>
            <a:p>
              <a:r>
                <a:rPr lang="en-US" sz="2800" dirty="0">
                  <a:solidFill>
                    <a:srgbClr val="C00000"/>
                  </a:solidFill>
                  <a:latin typeface="Droid Sans Mono"/>
                </a:rPr>
                <a:t>@Component</a:t>
              </a:r>
              <a:endParaRPr lang="en-US" sz="2800" dirty="0">
                <a:solidFill>
                  <a:srgbClr val="C00000"/>
                </a:solidFill>
              </a:endParaRPr>
            </a:p>
          </p:txBody>
        </p:sp>
      </p:grpSp>
      <p:grpSp>
        <p:nvGrpSpPr>
          <p:cNvPr id="21" name="Group 20">
            <a:extLst>
              <a:ext uri="{FF2B5EF4-FFF2-40B4-BE49-F238E27FC236}">
                <a16:creationId xmlns:a16="http://schemas.microsoft.com/office/drawing/2014/main" id="{2029DA88-F062-8D4D-9CD2-23B4EB4CB525}"/>
              </a:ext>
            </a:extLst>
          </p:cNvPr>
          <p:cNvGrpSpPr/>
          <p:nvPr/>
        </p:nvGrpSpPr>
        <p:grpSpPr>
          <a:xfrm>
            <a:off x="2721563" y="2151351"/>
            <a:ext cx="3700874" cy="1308640"/>
            <a:chOff x="2721863" y="1839913"/>
            <a:chExt cx="3700874" cy="1308640"/>
          </a:xfrm>
        </p:grpSpPr>
        <p:grpSp>
          <p:nvGrpSpPr>
            <p:cNvPr id="22" name="Group 21">
              <a:extLst>
                <a:ext uri="{FF2B5EF4-FFF2-40B4-BE49-F238E27FC236}">
                  <a16:creationId xmlns:a16="http://schemas.microsoft.com/office/drawing/2014/main" id="{4AC41D81-043B-BA41-95C1-F0CE90E9054C}"/>
                </a:ext>
              </a:extLst>
            </p:cNvPr>
            <p:cNvGrpSpPr/>
            <p:nvPr/>
          </p:nvGrpSpPr>
          <p:grpSpPr>
            <a:xfrm>
              <a:off x="2721863" y="1839913"/>
              <a:ext cx="1460269" cy="1308640"/>
              <a:chOff x="2744086" y="1786850"/>
              <a:chExt cx="1460269" cy="1308640"/>
            </a:xfrm>
          </p:grpSpPr>
          <p:sp>
            <p:nvSpPr>
              <p:cNvPr id="27" name="Rounded Rectangle 26">
                <a:extLst>
                  <a:ext uri="{FF2B5EF4-FFF2-40B4-BE49-F238E27FC236}">
                    <a16:creationId xmlns:a16="http://schemas.microsoft.com/office/drawing/2014/main" id="{D51414F2-46FE-724F-ADE8-4A7FEFEC9E3B}"/>
                  </a:ext>
                </a:extLst>
              </p:cNvPr>
              <p:cNvSpPr/>
              <p:nvPr/>
            </p:nvSpPr>
            <p:spPr>
              <a:xfrm>
                <a:off x="2744086" y="1786850"/>
                <a:ext cx="1460269" cy="1308640"/>
              </a:xfrm>
              <a:prstGeom prst="roundRect">
                <a:avLst>
                  <a:gd name="adj" fmla="val 6611"/>
                </a:avLst>
              </a:prstGeom>
              <a:solidFill>
                <a:srgbClr val="1976D2">
                  <a:alpha val="5000"/>
                </a:srgbClr>
              </a:solidFill>
              <a:ln w="254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A42A5A7-B2B5-8B43-BBC3-62566FDEE1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29" name="TextBox 28">
                <a:extLst>
                  <a:ext uri="{FF2B5EF4-FFF2-40B4-BE49-F238E27FC236}">
                    <a16:creationId xmlns:a16="http://schemas.microsoft.com/office/drawing/2014/main" id="{A4283CFF-322C-054D-BA5F-3E6F3101B048}"/>
                  </a:ext>
                </a:extLst>
              </p:cNvPr>
              <p:cNvSpPr txBox="1"/>
              <p:nvPr/>
            </p:nvSpPr>
            <p:spPr>
              <a:xfrm>
                <a:off x="2984341" y="1826409"/>
                <a:ext cx="979756" cy="338554"/>
              </a:xfrm>
              <a:prstGeom prst="rect">
                <a:avLst/>
              </a:prstGeom>
              <a:noFill/>
            </p:spPr>
            <p:txBody>
              <a:bodyPr wrap="none" rtlCol="0">
                <a:spAutoFit/>
              </a:bodyPr>
              <a:lstStyle/>
              <a:p>
                <a:pPr algn="ctr"/>
                <a:r>
                  <a:rPr lang="en-US" sz="1600" dirty="0">
                    <a:solidFill>
                      <a:srgbClr val="0D47A1"/>
                    </a:solidFill>
                    <a:latin typeface="Roboto" panose="02000000000000000000" pitchFamily="2" charset="0"/>
                    <a:ea typeface="Roboto" panose="02000000000000000000" pitchFamily="2" charset="0"/>
                  </a:rPr>
                  <a:t>&lt; class &gt;</a:t>
                </a:r>
              </a:p>
            </p:txBody>
          </p:sp>
        </p:grpSp>
        <p:grpSp>
          <p:nvGrpSpPr>
            <p:cNvPr id="23" name="Group 22">
              <a:extLst>
                <a:ext uri="{FF2B5EF4-FFF2-40B4-BE49-F238E27FC236}">
                  <a16:creationId xmlns:a16="http://schemas.microsoft.com/office/drawing/2014/main" id="{D5E97A00-3D76-704B-8D09-24BEC58C47BB}"/>
                </a:ext>
              </a:extLst>
            </p:cNvPr>
            <p:cNvGrpSpPr/>
            <p:nvPr/>
          </p:nvGrpSpPr>
          <p:grpSpPr>
            <a:xfrm>
              <a:off x="4962468" y="1839913"/>
              <a:ext cx="1460269" cy="1308640"/>
              <a:chOff x="4921821" y="1758027"/>
              <a:chExt cx="1460269" cy="1308640"/>
            </a:xfrm>
          </p:grpSpPr>
          <p:sp>
            <p:nvSpPr>
              <p:cNvPr id="24" name="Rounded Rectangle 23">
                <a:extLst>
                  <a:ext uri="{FF2B5EF4-FFF2-40B4-BE49-F238E27FC236}">
                    <a16:creationId xmlns:a16="http://schemas.microsoft.com/office/drawing/2014/main" id="{E8927C40-D691-A549-BB35-EE2D37F7FAD3}"/>
                  </a:ext>
                </a:extLst>
              </p:cNvPr>
              <p:cNvSpPr/>
              <p:nvPr/>
            </p:nvSpPr>
            <p:spPr>
              <a:xfrm>
                <a:off x="4921821" y="1758027"/>
                <a:ext cx="1460269" cy="1308640"/>
              </a:xfrm>
              <a:prstGeom prst="roundRect">
                <a:avLst>
                  <a:gd name="adj" fmla="val 6611"/>
                </a:avLst>
              </a:prstGeom>
              <a:solidFill>
                <a:srgbClr val="D45835">
                  <a:alpha val="5000"/>
                </a:srgbClr>
              </a:solidFill>
              <a:ln w="254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HTML5_logo.png">
                <a:extLst>
                  <a:ext uri="{FF2B5EF4-FFF2-40B4-BE49-F238E27FC236}">
                    <a16:creationId xmlns:a16="http://schemas.microsoft.com/office/drawing/2014/main" id="{77226F8B-BC60-E549-8EE1-EB4C8B9A49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6" name="TextBox 25">
                <a:extLst>
                  <a:ext uri="{FF2B5EF4-FFF2-40B4-BE49-F238E27FC236}">
                    <a16:creationId xmlns:a16="http://schemas.microsoft.com/office/drawing/2014/main" id="{0300E421-0D9F-E847-9EE5-E45EE8C3B314}"/>
                  </a:ext>
                </a:extLst>
              </p:cNvPr>
              <p:cNvSpPr txBox="1"/>
              <p:nvPr/>
            </p:nvSpPr>
            <p:spPr>
              <a:xfrm>
                <a:off x="4997768" y="1797586"/>
                <a:ext cx="1308371" cy="338554"/>
              </a:xfrm>
              <a:prstGeom prst="rect">
                <a:avLst/>
              </a:prstGeom>
              <a:noFill/>
            </p:spPr>
            <p:txBody>
              <a:bodyPr wrap="none" rtlCol="0">
                <a:spAutoFit/>
              </a:bodyPr>
              <a:lstStyle/>
              <a:p>
                <a:pPr algn="ctr"/>
                <a:r>
                  <a:rPr lang="en-US" sz="1600" dirty="0">
                    <a:solidFill>
                      <a:srgbClr val="D45835"/>
                    </a:solidFill>
                    <a:latin typeface="Roboto" panose="02000000000000000000" pitchFamily="2" charset="0"/>
                    <a:ea typeface="Roboto" panose="02000000000000000000" pitchFamily="2" charset="0"/>
                  </a:rPr>
                  <a:t>&lt; template &gt;</a:t>
                </a:r>
              </a:p>
            </p:txBody>
          </p:sp>
        </p:grpSp>
      </p:grpSp>
      <p:sp>
        <p:nvSpPr>
          <p:cNvPr id="8" name="U-Turn Arrow 7">
            <a:extLst>
              <a:ext uri="{FF2B5EF4-FFF2-40B4-BE49-F238E27FC236}">
                <a16:creationId xmlns:a16="http://schemas.microsoft.com/office/drawing/2014/main" id="{E9825094-1D64-1649-9C3A-622FF7E8D86B}"/>
              </a:ext>
            </a:extLst>
          </p:cNvPr>
          <p:cNvSpPr/>
          <p:nvPr/>
        </p:nvSpPr>
        <p:spPr>
          <a:xfrm>
            <a:off x="3768713" y="1753386"/>
            <a:ext cx="1698833" cy="320511"/>
          </a:xfrm>
          <a:prstGeom prst="uturnArrow">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U-Turn Arrow 33">
            <a:extLst>
              <a:ext uri="{FF2B5EF4-FFF2-40B4-BE49-F238E27FC236}">
                <a16:creationId xmlns:a16="http://schemas.microsoft.com/office/drawing/2014/main" id="{2411132B-EE79-474C-90A9-CE885240A17F}"/>
              </a:ext>
            </a:extLst>
          </p:cNvPr>
          <p:cNvSpPr/>
          <p:nvPr/>
        </p:nvSpPr>
        <p:spPr>
          <a:xfrm rot="10800000">
            <a:off x="3750583" y="3525485"/>
            <a:ext cx="1698833" cy="320511"/>
          </a:xfrm>
          <a:prstGeom prst="uturnArrow">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0" name="Group 29">
            <a:extLst>
              <a:ext uri="{FF2B5EF4-FFF2-40B4-BE49-F238E27FC236}">
                <a16:creationId xmlns:a16="http://schemas.microsoft.com/office/drawing/2014/main" id="{C7ADCF13-D219-E34B-9DEB-6184BE265FA0}"/>
              </a:ext>
            </a:extLst>
          </p:cNvPr>
          <p:cNvGrpSpPr/>
          <p:nvPr/>
        </p:nvGrpSpPr>
        <p:grpSpPr>
          <a:xfrm>
            <a:off x="309402" y="61309"/>
            <a:ext cx="8568964" cy="723235"/>
            <a:chOff x="309402" y="61309"/>
            <a:chExt cx="8568964" cy="723235"/>
          </a:xfrm>
        </p:grpSpPr>
        <p:pic>
          <p:nvPicPr>
            <p:cNvPr id="35" name="Picture 34">
              <a:extLst>
                <a:ext uri="{FF2B5EF4-FFF2-40B4-BE49-F238E27FC236}">
                  <a16:creationId xmlns:a16="http://schemas.microsoft.com/office/drawing/2014/main" id="{3049646C-33C2-0E40-A1BE-E5D27C1A00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37" name="Group 36">
              <a:extLst>
                <a:ext uri="{FF2B5EF4-FFF2-40B4-BE49-F238E27FC236}">
                  <a16:creationId xmlns:a16="http://schemas.microsoft.com/office/drawing/2014/main" id="{06DD144F-DEDA-0C4B-B32B-AAC8EF7F96F6}"/>
                </a:ext>
              </a:extLst>
            </p:cNvPr>
            <p:cNvGrpSpPr/>
            <p:nvPr/>
          </p:nvGrpSpPr>
          <p:grpSpPr>
            <a:xfrm>
              <a:off x="309402" y="146222"/>
              <a:ext cx="8568964" cy="638322"/>
              <a:chOff x="309402" y="-139528"/>
              <a:chExt cx="8568964" cy="638322"/>
            </a:xfrm>
          </p:grpSpPr>
          <p:sp>
            <p:nvSpPr>
              <p:cNvPr id="39" name="Title 1">
                <a:extLst>
                  <a:ext uri="{FF2B5EF4-FFF2-40B4-BE49-F238E27FC236}">
                    <a16:creationId xmlns:a16="http://schemas.microsoft.com/office/drawing/2014/main" id="{97402B52-241E-ED48-A970-D0DA737D44D9}"/>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40" name="Straight Connector 39">
                <a:extLst>
                  <a:ext uri="{FF2B5EF4-FFF2-40B4-BE49-F238E27FC236}">
                    <a16:creationId xmlns:a16="http://schemas.microsoft.com/office/drawing/2014/main" id="{6A26E0C5-57C6-C94D-A181-BE208137DA45}"/>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002887031"/>
      </p:ext>
    </p:extLst>
  </p:cSld>
  <p:clrMapOvr>
    <a:masterClrMapping/>
  </p:clrMapOvr>
  <mc:AlternateContent xmlns:mc="http://schemas.openxmlformats.org/markup-compatibility/2006" xmlns:p14="http://schemas.microsoft.com/office/powerpoint/2010/main">
    <mc:Choice Requires="p14">
      <p:transition p14:dur="0" advClick="0" advTm="500"/>
    </mc:Choice>
    <mc:Fallback xmlns="">
      <p:transition advClick="0"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31"/>
                                        </p:tgtEl>
                                      </p:cBhvr>
                                      <p:by x="50000" y="50000"/>
                                    </p:animScale>
                                  </p:childTnLst>
                                </p:cTn>
                              </p:par>
                              <p:par>
                                <p:cTn id="7" presetID="6" presetClass="emph" presetSubtype="0" fill="hold" nodeType="withEffect">
                                  <p:stCondLst>
                                    <p:cond delay="0"/>
                                  </p:stCondLst>
                                  <p:childTnLst>
                                    <p:animScale>
                                      <p:cBhvr>
                                        <p:cTn id="8" dur="500" fill="hold"/>
                                        <p:tgtEl>
                                          <p:spTgt spid="3"/>
                                        </p:tgtEl>
                                      </p:cBhvr>
                                      <p:by x="50000" y="50000"/>
                                    </p:animScale>
                                  </p:childTnLst>
                                </p:cTn>
                              </p:par>
                              <p:par>
                                <p:cTn id="9" presetID="6" presetClass="emph" presetSubtype="0" fill="hold" nodeType="withEffect">
                                  <p:stCondLst>
                                    <p:cond delay="0"/>
                                  </p:stCondLst>
                                  <p:childTnLst>
                                    <p:animScale>
                                      <p:cBhvr>
                                        <p:cTn id="10" dur="500" fill="hold"/>
                                        <p:tgtEl>
                                          <p:spTgt spid="21"/>
                                        </p:tgtEl>
                                      </p:cBhvr>
                                      <p:by x="50000" y="50000"/>
                                    </p:animScale>
                                  </p:childTnLst>
                                </p:cTn>
                              </p:par>
                              <p:par>
                                <p:cTn id="11" presetID="1" presetClass="exit"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35" name="Group 34">
            <a:extLst>
              <a:ext uri="{FF2B5EF4-FFF2-40B4-BE49-F238E27FC236}">
                <a16:creationId xmlns:a16="http://schemas.microsoft.com/office/drawing/2014/main" id="{6A6C6CDC-6E3B-4D4F-8F92-4E9638F00921}"/>
              </a:ext>
            </a:extLst>
          </p:cNvPr>
          <p:cNvGrpSpPr/>
          <p:nvPr/>
        </p:nvGrpSpPr>
        <p:grpSpPr>
          <a:xfrm>
            <a:off x="309402" y="61309"/>
            <a:ext cx="8568964" cy="723235"/>
            <a:chOff x="309402" y="61309"/>
            <a:chExt cx="8568964" cy="723235"/>
          </a:xfrm>
        </p:grpSpPr>
        <p:pic>
          <p:nvPicPr>
            <p:cNvPr id="37" name="Picture 36">
              <a:extLst>
                <a:ext uri="{FF2B5EF4-FFF2-40B4-BE49-F238E27FC236}">
                  <a16:creationId xmlns:a16="http://schemas.microsoft.com/office/drawing/2014/main" id="{C88173F1-1112-9247-8E9A-A65ED2D9CB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39" name="Group 38">
              <a:extLst>
                <a:ext uri="{FF2B5EF4-FFF2-40B4-BE49-F238E27FC236}">
                  <a16:creationId xmlns:a16="http://schemas.microsoft.com/office/drawing/2014/main" id="{22457529-8DB5-5A48-8E22-6BE2F22861E1}"/>
                </a:ext>
              </a:extLst>
            </p:cNvPr>
            <p:cNvGrpSpPr/>
            <p:nvPr/>
          </p:nvGrpSpPr>
          <p:grpSpPr>
            <a:xfrm>
              <a:off x="309402" y="146222"/>
              <a:ext cx="8568964" cy="638322"/>
              <a:chOff x="309402" y="-139528"/>
              <a:chExt cx="8568964" cy="638322"/>
            </a:xfrm>
          </p:grpSpPr>
          <p:sp>
            <p:nvSpPr>
              <p:cNvPr id="40" name="Title 1">
                <a:extLst>
                  <a:ext uri="{FF2B5EF4-FFF2-40B4-BE49-F238E27FC236}">
                    <a16:creationId xmlns:a16="http://schemas.microsoft.com/office/drawing/2014/main" id="{47BBFBE9-4527-9B4A-8B93-394DACC2625F}"/>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41" name="Straight Connector 40">
                <a:extLst>
                  <a:ext uri="{FF2B5EF4-FFF2-40B4-BE49-F238E27FC236}">
                    <a16:creationId xmlns:a16="http://schemas.microsoft.com/office/drawing/2014/main" id="{6C320611-AE1B-B941-8E13-592C19C620DD}"/>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458506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A6841E4-6737-EE42-B446-2AA293586590}"/>
              </a:ext>
            </a:extLst>
          </p:cNvPr>
          <p:cNvGrpSpPr/>
          <p:nvPr/>
        </p:nvGrpSpPr>
        <p:grpSpPr>
          <a:xfrm>
            <a:off x="309402" y="61309"/>
            <a:ext cx="8568964" cy="723235"/>
            <a:chOff x="309402" y="61309"/>
            <a:chExt cx="8568964" cy="723235"/>
          </a:xfrm>
        </p:grpSpPr>
        <p:pic>
          <p:nvPicPr>
            <p:cNvPr id="40" name="Picture 39">
              <a:extLst>
                <a:ext uri="{FF2B5EF4-FFF2-40B4-BE49-F238E27FC236}">
                  <a16:creationId xmlns:a16="http://schemas.microsoft.com/office/drawing/2014/main" id="{D1E5804F-C542-A64E-99F4-9EDB86D642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41" name="Group 40">
              <a:extLst>
                <a:ext uri="{FF2B5EF4-FFF2-40B4-BE49-F238E27FC236}">
                  <a16:creationId xmlns:a16="http://schemas.microsoft.com/office/drawing/2014/main" id="{7BE118E8-D864-704D-9B76-B0F8170A879B}"/>
                </a:ext>
              </a:extLst>
            </p:cNvPr>
            <p:cNvGrpSpPr/>
            <p:nvPr/>
          </p:nvGrpSpPr>
          <p:grpSpPr>
            <a:xfrm>
              <a:off x="309402" y="146222"/>
              <a:ext cx="8568964" cy="638322"/>
              <a:chOff x="309402" y="-139528"/>
              <a:chExt cx="8568964" cy="638322"/>
            </a:xfrm>
          </p:grpSpPr>
          <p:sp>
            <p:nvSpPr>
              <p:cNvPr id="42" name="Title 1">
                <a:extLst>
                  <a:ext uri="{FF2B5EF4-FFF2-40B4-BE49-F238E27FC236}">
                    <a16:creationId xmlns:a16="http://schemas.microsoft.com/office/drawing/2014/main" id="{A54941A1-AB26-FC4E-BFA1-5171F1FADBCA}"/>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43" name="Straight Connector 42">
                <a:extLst>
                  <a:ext uri="{FF2B5EF4-FFF2-40B4-BE49-F238E27FC236}">
                    <a16:creationId xmlns:a16="http://schemas.microsoft.com/office/drawing/2014/main" id="{B60DF8B1-3B0E-5441-A02A-9BEC62FCE9AC}"/>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542388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F00090E-57EB-1A4F-9235-57AEAAD11EDD}"/>
              </a:ext>
            </a:extLst>
          </p:cNvPr>
          <p:cNvSpPr/>
          <p:nvPr/>
        </p:nvSpPr>
        <p:spPr>
          <a:xfrm>
            <a:off x="6215873" y="2074091"/>
            <a:ext cx="1775929" cy="524565"/>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directive</a:t>
            </a:r>
          </a:p>
        </p:txBody>
      </p:sp>
      <p:cxnSp>
        <p:nvCxnSpPr>
          <p:cNvPr id="6" name="Straight Arrow Connector 5">
            <a:extLst>
              <a:ext uri="{FF2B5EF4-FFF2-40B4-BE49-F238E27FC236}">
                <a16:creationId xmlns:a16="http://schemas.microsoft.com/office/drawing/2014/main" id="{71950695-4502-3644-A9E5-86419A9E5EE6}"/>
              </a:ext>
            </a:extLst>
          </p:cNvPr>
          <p:cNvCxnSpPr>
            <a:cxnSpLocks/>
            <a:stCxn id="42" idx="1"/>
            <a:endCxn id="26" idx="3"/>
          </p:cNvCxnSpPr>
          <p:nvPr/>
        </p:nvCxnSpPr>
        <p:spPr>
          <a:xfrm flipH="1">
            <a:off x="5497218" y="2336374"/>
            <a:ext cx="718655" cy="458664"/>
          </a:xfrm>
          <a:prstGeom prst="straightConnector1">
            <a:avLst/>
          </a:prstGeom>
          <a:ln w="15875">
            <a:solidFill>
              <a:srgbClr val="941651"/>
            </a:solidFill>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2CFF3EE-C2E7-FC4D-B635-878899A4B062}"/>
              </a:ext>
            </a:extLst>
          </p:cNvPr>
          <p:cNvGrpSpPr/>
          <p:nvPr/>
        </p:nvGrpSpPr>
        <p:grpSpPr>
          <a:xfrm>
            <a:off x="309402" y="61309"/>
            <a:ext cx="8568964" cy="723235"/>
            <a:chOff x="309402" y="61309"/>
            <a:chExt cx="8568964" cy="723235"/>
          </a:xfrm>
        </p:grpSpPr>
        <p:pic>
          <p:nvPicPr>
            <p:cNvPr id="40" name="Picture 39">
              <a:extLst>
                <a:ext uri="{FF2B5EF4-FFF2-40B4-BE49-F238E27FC236}">
                  <a16:creationId xmlns:a16="http://schemas.microsoft.com/office/drawing/2014/main" id="{07C728FD-12D0-034E-B5C6-6C411C43406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41" name="Group 40">
              <a:extLst>
                <a:ext uri="{FF2B5EF4-FFF2-40B4-BE49-F238E27FC236}">
                  <a16:creationId xmlns:a16="http://schemas.microsoft.com/office/drawing/2014/main" id="{40578644-D157-B343-A802-8EF3D7A515C9}"/>
                </a:ext>
              </a:extLst>
            </p:cNvPr>
            <p:cNvGrpSpPr/>
            <p:nvPr/>
          </p:nvGrpSpPr>
          <p:grpSpPr>
            <a:xfrm>
              <a:off x="309402" y="146222"/>
              <a:ext cx="8568964" cy="638322"/>
              <a:chOff x="309402" y="-139528"/>
              <a:chExt cx="8568964" cy="638322"/>
            </a:xfrm>
          </p:grpSpPr>
          <p:sp>
            <p:nvSpPr>
              <p:cNvPr id="43" name="Title 1">
                <a:extLst>
                  <a:ext uri="{FF2B5EF4-FFF2-40B4-BE49-F238E27FC236}">
                    <a16:creationId xmlns:a16="http://schemas.microsoft.com/office/drawing/2014/main" id="{32F30B3B-E03C-D04A-99C3-D40E19AA6657}"/>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44" name="Straight Connector 43">
                <a:extLst>
                  <a:ext uri="{FF2B5EF4-FFF2-40B4-BE49-F238E27FC236}">
                    <a16:creationId xmlns:a16="http://schemas.microsoft.com/office/drawing/2014/main" id="{190F87EC-FECE-9545-8750-07CB76A29963}"/>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80813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F00090E-57EB-1A4F-9235-57AEAAD11EDD}"/>
              </a:ext>
            </a:extLst>
          </p:cNvPr>
          <p:cNvSpPr/>
          <p:nvPr/>
        </p:nvSpPr>
        <p:spPr>
          <a:xfrm>
            <a:off x="6215873" y="2074091"/>
            <a:ext cx="1775929" cy="524565"/>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directive</a:t>
            </a:r>
          </a:p>
        </p:txBody>
      </p:sp>
      <p:sp>
        <p:nvSpPr>
          <p:cNvPr id="43" name="Rounded Rectangle 42">
            <a:extLst>
              <a:ext uri="{FF2B5EF4-FFF2-40B4-BE49-F238E27FC236}">
                <a16:creationId xmlns:a16="http://schemas.microsoft.com/office/drawing/2014/main" id="{EEE76BFE-552D-AB4E-9A42-24200BA15706}"/>
              </a:ext>
            </a:extLst>
          </p:cNvPr>
          <p:cNvSpPr/>
          <p:nvPr/>
        </p:nvSpPr>
        <p:spPr>
          <a:xfrm>
            <a:off x="6215872" y="2809874"/>
            <a:ext cx="1775929" cy="528580"/>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pipe</a:t>
            </a:r>
          </a:p>
        </p:txBody>
      </p:sp>
      <p:cxnSp>
        <p:nvCxnSpPr>
          <p:cNvPr id="6" name="Straight Arrow Connector 5">
            <a:extLst>
              <a:ext uri="{FF2B5EF4-FFF2-40B4-BE49-F238E27FC236}">
                <a16:creationId xmlns:a16="http://schemas.microsoft.com/office/drawing/2014/main" id="{71950695-4502-3644-A9E5-86419A9E5EE6}"/>
              </a:ext>
            </a:extLst>
          </p:cNvPr>
          <p:cNvCxnSpPr>
            <a:cxnSpLocks/>
            <a:stCxn id="42" idx="1"/>
            <a:endCxn id="26" idx="3"/>
          </p:cNvCxnSpPr>
          <p:nvPr/>
        </p:nvCxnSpPr>
        <p:spPr>
          <a:xfrm flipH="1">
            <a:off x="5497218" y="2336374"/>
            <a:ext cx="718655" cy="458664"/>
          </a:xfrm>
          <a:prstGeom prst="straightConnector1">
            <a:avLst/>
          </a:prstGeom>
          <a:ln w="15875">
            <a:solidFill>
              <a:srgbClr val="94165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8F4FC-2B09-A245-AF16-86FF97875624}"/>
              </a:ext>
            </a:extLst>
          </p:cNvPr>
          <p:cNvCxnSpPr>
            <a:stCxn id="43" idx="1"/>
            <a:endCxn id="26" idx="3"/>
          </p:cNvCxnSpPr>
          <p:nvPr/>
        </p:nvCxnSpPr>
        <p:spPr>
          <a:xfrm flipH="1" flipV="1">
            <a:off x="5497218" y="2795038"/>
            <a:ext cx="718654" cy="279126"/>
          </a:xfrm>
          <a:prstGeom prst="line">
            <a:avLst/>
          </a:prstGeom>
          <a:ln w="15875">
            <a:solidFill>
              <a:srgbClr val="94165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42DB8D9-5D54-4746-8181-86C40F9370ED}"/>
              </a:ext>
            </a:extLst>
          </p:cNvPr>
          <p:cNvGrpSpPr/>
          <p:nvPr/>
        </p:nvGrpSpPr>
        <p:grpSpPr>
          <a:xfrm>
            <a:off x="309402" y="61309"/>
            <a:ext cx="8568964" cy="723235"/>
            <a:chOff x="309402" y="61309"/>
            <a:chExt cx="8568964" cy="723235"/>
          </a:xfrm>
        </p:grpSpPr>
        <p:pic>
          <p:nvPicPr>
            <p:cNvPr id="40" name="Picture 39">
              <a:extLst>
                <a:ext uri="{FF2B5EF4-FFF2-40B4-BE49-F238E27FC236}">
                  <a16:creationId xmlns:a16="http://schemas.microsoft.com/office/drawing/2014/main" id="{CE21BAA1-6907-2B49-8642-56A95AEC1F5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41" name="Group 40">
              <a:extLst>
                <a:ext uri="{FF2B5EF4-FFF2-40B4-BE49-F238E27FC236}">
                  <a16:creationId xmlns:a16="http://schemas.microsoft.com/office/drawing/2014/main" id="{DCC82BFF-A75C-4349-A238-7289283059A4}"/>
                </a:ext>
              </a:extLst>
            </p:cNvPr>
            <p:cNvGrpSpPr/>
            <p:nvPr/>
          </p:nvGrpSpPr>
          <p:grpSpPr>
            <a:xfrm>
              <a:off x="309402" y="146222"/>
              <a:ext cx="8568964" cy="638322"/>
              <a:chOff x="309402" y="-139528"/>
              <a:chExt cx="8568964" cy="638322"/>
            </a:xfrm>
          </p:grpSpPr>
          <p:sp>
            <p:nvSpPr>
              <p:cNvPr id="44" name="Title 1">
                <a:extLst>
                  <a:ext uri="{FF2B5EF4-FFF2-40B4-BE49-F238E27FC236}">
                    <a16:creationId xmlns:a16="http://schemas.microsoft.com/office/drawing/2014/main" id="{A03DDB9C-97AF-8D40-B1A5-77B7C5F066BE}"/>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45" name="Straight Connector 44">
                <a:extLst>
                  <a:ext uri="{FF2B5EF4-FFF2-40B4-BE49-F238E27FC236}">
                    <a16:creationId xmlns:a16="http://schemas.microsoft.com/office/drawing/2014/main" id="{0CA7F498-34B9-F946-8955-E6D78895F598}"/>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564627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AE422A89-0806-F04E-B836-2486B3471923}"/>
              </a:ext>
            </a:extLst>
          </p:cNvPr>
          <p:cNvSpPr/>
          <p:nvPr/>
        </p:nvSpPr>
        <p:spPr>
          <a:xfrm>
            <a:off x="1074564" y="2069460"/>
            <a:ext cx="1930993" cy="529619"/>
          </a:xfrm>
          <a:prstGeom prst="roundRect">
            <a:avLst>
              <a:gd name="adj" fmla="val 6052"/>
            </a:avLst>
          </a:prstGeom>
          <a:solidFill>
            <a:srgbClr val="1976D2">
              <a:alpha val="5000"/>
            </a:srgbClr>
          </a:solidFill>
          <a:ln w="22225">
            <a:solidFill>
              <a:srgbClr val="1976D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47A1"/>
                </a:solidFill>
              </a:rPr>
              <a:t>RouterModule</a:t>
            </a:r>
            <a:endParaRPr lang="en-US" dirty="0">
              <a:solidFill>
                <a:srgbClr val="0D47A1"/>
              </a:solidFill>
            </a:endParaRPr>
          </a:p>
        </p:txBody>
      </p:sp>
      <p:sp>
        <p:nvSpPr>
          <p:cNvPr id="42" name="Rounded Rectangle 41">
            <a:extLst>
              <a:ext uri="{FF2B5EF4-FFF2-40B4-BE49-F238E27FC236}">
                <a16:creationId xmlns:a16="http://schemas.microsoft.com/office/drawing/2014/main" id="{8F00090E-57EB-1A4F-9235-57AEAAD11EDD}"/>
              </a:ext>
            </a:extLst>
          </p:cNvPr>
          <p:cNvSpPr/>
          <p:nvPr/>
        </p:nvSpPr>
        <p:spPr>
          <a:xfrm>
            <a:off x="6215873" y="2074091"/>
            <a:ext cx="1775929" cy="524565"/>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directive</a:t>
            </a:r>
          </a:p>
        </p:txBody>
      </p:sp>
      <p:sp>
        <p:nvSpPr>
          <p:cNvPr id="43" name="Rounded Rectangle 42">
            <a:extLst>
              <a:ext uri="{FF2B5EF4-FFF2-40B4-BE49-F238E27FC236}">
                <a16:creationId xmlns:a16="http://schemas.microsoft.com/office/drawing/2014/main" id="{EEE76BFE-552D-AB4E-9A42-24200BA15706}"/>
              </a:ext>
            </a:extLst>
          </p:cNvPr>
          <p:cNvSpPr/>
          <p:nvPr/>
        </p:nvSpPr>
        <p:spPr>
          <a:xfrm>
            <a:off x="6215872" y="2809874"/>
            <a:ext cx="1775929" cy="528580"/>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pipe</a:t>
            </a:r>
          </a:p>
        </p:txBody>
      </p:sp>
      <p:cxnSp>
        <p:nvCxnSpPr>
          <p:cNvPr id="6" name="Straight Arrow Connector 5">
            <a:extLst>
              <a:ext uri="{FF2B5EF4-FFF2-40B4-BE49-F238E27FC236}">
                <a16:creationId xmlns:a16="http://schemas.microsoft.com/office/drawing/2014/main" id="{71950695-4502-3644-A9E5-86419A9E5EE6}"/>
              </a:ext>
            </a:extLst>
          </p:cNvPr>
          <p:cNvCxnSpPr>
            <a:cxnSpLocks/>
            <a:stCxn id="42" idx="1"/>
            <a:endCxn id="26" idx="3"/>
          </p:cNvCxnSpPr>
          <p:nvPr/>
        </p:nvCxnSpPr>
        <p:spPr>
          <a:xfrm flipH="1">
            <a:off x="5497218" y="2336374"/>
            <a:ext cx="718655" cy="458664"/>
          </a:xfrm>
          <a:prstGeom prst="straightConnector1">
            <a:avLst/>
          </a:prstGeom>
          <a:ln w="15875">
            <a:solidFill>
              <a:srgbClr val="94165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8F4FC-2B09-A245-AF16-86FF97875624}"/>
              </a:ext>
            </a:extLst>
          </p:cNvPr>
          <p:cNvCxnSpPr>
            <a:stCxn id="43" idx="1"/>
            <a:endCxn id="26" idx="3"/>
          </p:cNvCxnSpPr>
          <p:nvPr/>
        </p:nvCxnSpPr>
        <p:spPr>
          <a:xfrm flipH="1" flipV="1">
            <a:off x="5497218" y="2795038"/>
            <a:ext cx="718654" cy="279126"/>
          </a:xfrm>
          <a:prstGeom prst="line">
            <a:avLst/>
          </a:prstGeom>
          <a:ln w="15875">
            <a:solidFill>
              <a:srgbClr val="94165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D34B41EA-5D51-0645-853E-593DF823058A}"/>
              </a:ext>
            </a:extLst>
          </p:cNvPr>
          <p:cNvGrpSpPr/>
          <p:nvPr/>
        </p:nvGrpSpPr>
        <p:grpSpPr>
          <a:xfrm>
            <a:off x="309402" y="61309"/>
            <a:ext cx="8568964" cy="723235"/>
            <a:chOff x="309402" y="61309"/>
            <a:chExt cx="8568964" cy="723235"/>
          </a:xfrm>
        </p:grpSpPr>
        <p:pic>
          <p:nvPicPr>
            <p:cNvPr id="41" name="Picture 40">
              <a:extLst>
                <a:ext uri="{FF2B5EF4-FFF2-40B4-BE49-F238E27FC236}">
                  <a16:creationId xmlns:a16="http://schemas.microsoft.com/office/drawing/2014/main" id="{B1B11FC1-6B91-AC4C-A4C4-6A8D687218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44" name="Group 43">
              <a:extLst>
                <a:ext uri="{FF2B5EF4-FFF2-40B4-BE49-F238E27FC236}">
                  <a16:creationId xmlns:a16="http://schemas.microsoft.com/office/drawing/2014/main" id="{F4D47A6B-FB6E-AE4D-8D8D-663CC799522A}"/>
                </a:ext>
              </a:extLst>
            </p:cNvPr>
            <p:cNvGrpSpPr/>
            <p:nvPr/>
          </p:nvGrpSpPr>
          <p:grpSpPr>
            <a:xfrm>
              <a:off x="309402" y="146222"/>
              <a:ext cx="8568964" cy="638322"/>
              <a:chOff x="309402" y="-139528"/>
              <a:chExt cx="8568964" cy="638322"/>
            </a:xfrm>
          </p:grpSpPr>
          <p:sp>
            <p:nvSpPr>
              <p:cNvPr id="45" name="Title 1">
                <a:extLst>
                  <a:ext uri="{FF2B5EF4-FFF2-40B4-BE49-F238E27FC236}">
                    <a16:creationId xmlns:a16="http://schemas.microsoft.com/office/drawing/2014/main" id="{FADAA55B-9EEF-3842-B2FE-A2F9898CC0A7}"/>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46" name="Straight Connector 45">
                <a:extLst>
                  <a:ext uri="{FF2B5EF4-FFF2-40B4-BE49-F238E27FC236}">
                    <a16:creationId xmlns:a16="http://schemas.microsoft.com/office/drawing/2014/main" id="{2E156343-4E35-B340-B004-D446847F3B74}"/>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249620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AE422A89-0806-F04E-B836-2486B3471923}"/>
              </a:ext>
            </a:extLst>
          </p:cNvPr>
          <p:cNvSpPr/>
          <p:nvPr/>
        </p:nvSpPr>
        <p:spPr>
          <a:xfrm>
            <a:off x="1074564" y="2069460"/>
            <a:ext cx="1930993" cy="529619"/>
          </a:xfrm>
          <a:prstGeom prst="roundRect">
            <a:avLst>
              <a:gd name="adj" fmla="val 6052"/>
            </a:avLst>
          </a:prstGeom>
          <a:solidFill>
            <a:srgbClr val="1976D2">
              <a:alpha val="5000"/>
            </a:srgbClr>
          </a:solidFill>
          <a:ln w="22225">
            <a:solidFill>
              <a:srgbClr val="1976D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47A1"/>
                </a:solidFill>
              </a:rPr>
              <a:t>RouterModule</a:t>
            </a:r>
            <a:endParaRPr lang="en-US" dirty="0">
              <a:solidFill>
                <a:srgbClr val="0D47A1"/>
              </a:solidFill>
            </a:endParaRPr>
          </a:p>
        </p:txBody>
      </p:sp>
      <p:sp>
        <p:nvSpPr>
          <p:cNvPr id="40" name="Rounded Rectangle 39">
            <a:extLst>
              <a:ext uri="{FF2B5EF4-FFF2-40B4-BE49-F238E27FC236}">
                <a16:creationId xmlns:a16="http://schemas.microsoft.com/office/drawing/2014/main" id="{D56163D7-2462-154C-B686-CC1009D8239D}"/>
              </a:ext>
            </a:extLst>
          </p:cNvPr>
          <p:cNvSpPr/>
          <p:nvPr/>
        </p:nvSpPr>
        <p:spPr>
          <a:xfrm>
            <a:off x="1074563" y="2804204"/>
            <a:ext cx="1930993" cy="529619"/>
          </a:xfrm>
          <a:prstGeom prst="roundRect">
            <a:avLst>
              <a:gd name="adj" fmla="val 6052"/>
            </a:avLst>
          </a:prstGeom>
          <a:solidFill>
            <a:srgbClr val="1976D2">
              <a:alpha val="5000"/>
            </a:srgbClr>
          </a:solidFill>
          <a:ln w="22225">
            <a:solidFill>
              <a:srgbClr val="1976D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47A1"/>
                </a:solidFill>
              </a:rPr>
              <a:t>HttpClientModule</a:t>
            </a:r>
            <a:endParaRPr lang="en-US" dirty="0">
              <a:solidFill>
                <a:srgbClr val="0D47A1"/>
              </a:solidFill>
            </a:endParaRPr>
          </a:p>
        </p:txBody>
      </p:sp>
      <p:sp>
        <p:nvSpPr>
          <p:cNvPr id="42" name="Rounded Rectangle 41">
            <a:extLst>
              <a:ext uri="{FF2B5EF4-FFF2-40B4-BE49-F238E27FC236}">
                <a16:creationId xmlns:a16="http://schemas.microsoft.com/office/drawing/2014/main" id="{8F00090E-57EB-1A4F-9235-57AEAAD11EDD}"/>
              </a:ext>
            </a:extLst>
          </p:cNvPr>
          <p:cNvSpPr/>
          <p:nvPr/>
        </p:nvSpPr>
        <p:spPr>
          <a:xfrm>
            <a:off x="6215873" y="2074091"/>
            <a:ext cx="1775929" cy="524565"/>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directive</a:t>
            </a:r>
          </a:p>
        </p:txBody>
      </p:sp>
      <p:sp>
        <p:nvSpPr>
          <p:cNvPr id="43" name="Rounded Rectangle 42">
            <a:extLst>
              <a:ext uri="{FF2B5EF4-FFF2-40B4-BE49-F238E27FC236}">
                <a16:creationId xmlns:a16="http://schemas.microsoft.com/office/drawing/2014/main" id="{EEE76BFE-552D-AB4E-9A42-24200BA15706}"/>
              </a:ext>
            </a:extLst>
          </p:cNvPr>
          <p:cNvSpPr/>
          <p:nvPr/>
        </p:nvSpPr>
        <p:spPr>
          <a:xfrm>
            <a:off x="6215872" y="2809874"/>
            <a:ext cx="1775929" cy="528580"/>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pipe</a:t>
            </a:r>
          </a:p>
        </p:txBody>
      </p:sp>
      <p:cxnSp>
        <p:nvCxnSpPr>
          <p:cNvPr id="6" name="Straight Arrow Connector 5">
            <a:extLst>
              <a:ext uri="{FF2B5EF4-FFF2-40B4-BE49-F238E27FC236}">
                <a16:creationId xmlns:a16="http://schemas.microsoft.com/office/drawing/2014/main" id="{71950695-4502-3644-A9E5-86419A9E5EE6}"/>
              </a:ext>
            </a:extLst>
          </p:cNvPr>
          <p:cNvCxnSpPr>
            <a:cxnSpLocks/>
            <a:stCxn id="42" idx="1"/>
            <a:endCxn id="26" idx="3"/>
          </p:cNvCxnSpPr>
          <p:nvPr/>
        </p:nvCxnSpPr>
        <p:spPr>
          <a:xfrm flipH="1">
            <a:off x="5497218" y="2336374"/>
            <a:ext cx="718655" cy="458664"/>
          </a:xfrm>
          <a:prstGeom prst="straightConnector1">
            <a:avLst/>
          </a:prstGeom>
          <a:ln w="15875">
            <a:solidFill>
              <a:srgbClr val="94165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8F4FC-2B09-A245-AF16-86FF97875624}"/>
              </a:ext>
            </a:extLst>
          </p:cNvPr>
          <p:cNvCxnSpPr>
            <a:stCxn id="43" idx="1"/>
            <a:endCxn id="26" idx="3"/>
          </p:cNvCxnSpPr>
          <p:nvPr/>
        </p:nvCxnSpPr>
        <p:spPr>
          <a:xfrm flipH="1" flipV="1">
            <a:off x="5497218" y="2795038"/>
            <a:ext cx="718654" cy="279126"/>
          </a:xfrm>
          <a:prstGeom prst="line">
            <a:avLst/>
          </a:prstGeom>
          <a:ln w="15875">
            <a:solidFill>
              <a:srgbClr val="941651"/>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4BAFC5C5-07CE-074A-BE16-F88CAFB41AA2}"/>
              </a:ext>
            </a:extLst>
          </p:cNvPr>
          <p:cNvGrpSpPr/>
          <p:nvPr/>
        </p:nvGrpSpPr>
        <p:grpSpPr>
          <a:xfrm>
            <a:off x="309402" y="61309"/>
            <a:ext cx="8568964" cy="723235"/>
            <a:chOff x="309402" y="61309"/>
            <a:chExt cx="8568964" cy="723235"/>
          </a:xfrm>
        </p:grpSpPr>
        <p:pic>
          <p:nvPicPr>
            <p:cNvPr id="44" name="Picture 43">
              <a:extLst>
                <a:ext uri="{FF2B5EF4-FFF2-40B4-BE49-F238E27FC236}">
                  <a16:creationId xmlns:a16="http://schemas.microsoft.com/office/drawing/2014/main" id="{4A51EBAC-7FB6-F042-A85C-6C96C650816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45" name="Group 44">
              <a:extLst>
                <a:ext uri="{FF2B5EF4-FFF2-40B4-BE49-F238E27FC236}">
                  <a16:creationId xmlns:a16="http://schemas.microsoft.com/office/drawing/2014/main" id="{7A2B6DD1-4661-4D49-8BC3-5818C25FE2F0}"/>
                </a:ext>
              </a:extLst>
            </p:cNvPr>
            <p:cNvGrpSpPr/>
            <p:nvPr/>
          </p:nvGrpSpPr>
          <p:grpSpPr>
            <a:xfrm>
              <a:off x="309402" y="146222"/>
              <a:ext cx="8568964" cy="638322"/>
              <a:chOff x="309402" y="-139528"/>
              <a:chExt cx="8568964" cy="638322"/>
            </a:xfrm>
          </p:grpSpPr>
          <p:sp>
            <p:nvSpPr>
              <p:cNvPr id="46" name="Title 1">
                <a:extLst>
                  <a:ext uri="{FF2B5EF4-FFF2-40B4-BE49-F238E27FC236}">
                    <a16:creationId xmlns:a16="http://schemas.microsoft.com/office/drawing/2014/main" id="{6D49EDD7-1E5E-B643-8A5B-67359DD38909}"/>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47" name="Straight Connector 46">
                <a:extLst>
                  <a:ext uri="{FF2B5EF4-FFF2-40B4-BE49-F238E27FC236}">
                    <a16:creationId xmlns:a16="http://schemas.microsoft.com/office/drawing/2014/main" id="{A481B7BF-777A-1849-BDFD-D9A767331F9F}"/>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19276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AE422A89-0806-F04E-B836-2486B3471923}"/>
              </a:ext>
            </a:extLst>
          </p:cNvPr>
          <p:cNvSpPr/>
          <p:nvPr/>
        </p:nvSpPr>
        <p:spPr>
          <a:xfrm>
            <a:off x="1074564" y="2069460"/>
            <a:ext cx="1930993" cy="529619"/>
          </a:xfrm>
          <a:prstGeom prst="roundRect">
            <a:avLst>
              <a:gd name="adj" fmla="val 6052"/>
            </a:avLst>
          </a:prstGeom>
          <a:solidFill>
            <a:srgbClr val="1976D2">
              <a:alpha val="5000"/>
            </a:srgbClr>
          </a:solidFill>
          <a:ln w="22225">
            <a:solidFill>
              <a:srgbClr val="1976D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47A1"/>
                </a:solidFill>
              </a:rPr>
              <a:t>RouterModule</a:t>
            </a:r>
            <a:endParaRPr lang="en-US" dirty="0">
              <a:solidFill>
                <a:srgbClr val="0D47A1"/>
              </a:solidFill>
            </a:endParaRPr>
          </a:p>
        </p:txBody>
      </p:sp>
      <p:sp>
        <p:nvSpPr>
          <p:cNvPr id="40" name="Rounded Rectangle 39">
            <a:extLst>
              <a:ext uri="{FF2B5EF4-FFF2-40B4-BE49-F238E27FC236}">
                <a16:creationId xmlns:a16="http://schemas.microsoft.com/office/drawing/2014/main" id="{D56163D7-2462-154C-B686-CC1009D8239D}"/>
              </a:ext>
            </a:extLst>
          </p:cNvPr>
          <p:cNvSpPr/>
          <p:nvPr/>
        </p:nvSpPr>
        <p:spPr>
          <a:xfrm>
            <a:off x="1074563" y="2804204"/>
            <a:ext cx="1930993" cy="529619"/>
          </a:xfrm>
          <a:prstGeom prst="roundRect">
            <a:avLst>
              <a:gd name="adj" fmla="val 6052"/>
            </a:avLst>
          </a:prstGeom>
          <a:solidFill>
            <a:srgbClr val="1976D2">
              <a:alpha val="5000"/>
            </a:srgbClr>
          </a:solidFill>
          <a:ln w="22225">
            <a:solidFill>
              <a:srgbClr val="1976D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47A1"/>
                </a:solidFill>
              </a:rPr>
              <a:t>HttpClientModule</a:t>
            </a:r>
            <a:endParaRPr lang="en-US" dirty="0">
              <a:solidFill>
                <a:srgbClr val="0D47A1"/>
              </a:solidFill>
            </a:endParaRPr>
          </a:p>
        </p:txBody>
      </p:sp>
      <p:sp>
        <p:nvSpPr>
          <p:cNvPr id="41" name="Rounded Rectangle 40">
            <a:extLst>
              <a:ext uri="{FF2B5EF4-FFF2-40B4-BE49-F238E27FC236}">
                <a16:creationId xmlns:a16="http://schemas.microsoft.com/office/drawing/2014/main" id="{9A090995-A643-D34F-83D3-86268A1BD648}"/>
              </a:ext>
            </a:extLst>
          </p:cNvPr>
          <p:cNvSpPr/>
          <p:nvPr/>
        </p:nvSpPr>
        <p:spPr>
          <a:xfrm>
            <a:off x="1074562" y="3497085"/>
            <a:ext cx="1930993" cy="529619"/>
          </a:xfrm>
          <a:prstGeom prst="roundRect">
            <a:avLst>
              <a:gd name="adj" fmla="val 6052"/>
            </a:avLst>
          </a:prstGeom>
          <a:solidFill>
            <a:srgbClr val="1976D2">
              <a:alpha val="5000"/>
            </a:srgbClr>
          </a:solidFill>
          <a:ln w="22225">
            <a:solidFill>
              <a:srgbClr val="1976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47A1"/>
              </a:solidFill>
            </a:endParaRPr>
          </a:p>
        </p:txBody>
      </p:sp>
      <p:sp>
        <p:nvSpPr>
          <p:cNvPr id="42" name="Rounded Rectangle 41">
            <a:extLst>
              <a:ext uri="{FF2B5EF4-FFF2-40B4-BE49-F238E27FC236}">
                <a16:creationId xmlns:a16="http://schemas.microsoft.com/office/drawing/2014/main" id="{8F00090E-57EB-1A4F-9235-57AEAAD11EDD}"/>
              </a:ext>
            </a:extLst>
          </p:cNvPr>
          <p:cNvSpPr/>
          <p:nvPr/>
        </p:nvSpPr>
        <p:spPr>
          <a:xfrm>
            <a:off x="6215873" y="2074091"/>
            <a:ext cx="1775929" cy="524565"/>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directive</a:t>
            </a:r>
          </a:p>
        </p:txBody>
      </p:sp>
      <p:sp>
        <p:nvSpPr>
          <p:cNvPr id="43" name="Rounded Rectangle 42">
            <a:extLst>
              <a:ext uri="{FF2B5EF4-FFF2-40B4-BE49-F238E27FC236}">
                <a16:creationId xmlns:a16="http://schemas.microsoft.com/office/drawing/2014/main" id="{EEE76BFE-552D-AB4E-9A42-24200BA15706}"/>
              </a:ext>
            </a:extLst>
          </p:cNvPr>
          <p:cNvSpPr/>
          <p:nvPr/>
        </p:nvSpPr>
        <p:spPr>
          <a:xfrm>
            <a:off x="6215872" y="2809874"/>
            <a:ext cx="1775929" cy="528580"/>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pipe</a:t>
            </a:r>
          </a:p>
        </p:txBody>
      </p:sp>
      <p:cxnSp>
        <p:nvCxnSpPr>
          <p:cNvPr id="6" name="Straight Arrow Connector 5">
            <a:extLst>
              <a:ext uri="{FF2B5EF4-FFF2-40B4-BE49-F238E27FC236}">
                <a16:creationId xmlns:a16="http://schemas.microsoft.com/office/drawing/2014/main" id="{71950695-4502-3644-A9E5-86419A9E5EE6}"/>
              </a:ext>
            </a:extLst>
          </p:cNvPr>
          <p:cNvCxnSpPr>
            <a:cxnSpLocks/>
            <a:stCxn id="42" idx="1"/>
            <a:endCxn id="26" idx="3"/>
          </p:cNvCxnSpPr>
          <p:nvPr/>
        </p:nvCxnSpPr>
        <p:spPr>
          <a:xfrm flipH="1">
            <a:off x="5497218" y="2336374"/>
            <a:ext cx="718655" cy="458664"/>
          </a:xfrm>
          <a:prstGeom prst="straightConnector1">
            <a:avLst/>
          </a:prstGeom>
          <a:ln w="15875">
            <a:solidFill>
              <a:srgbClr val="94165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8F4FC-2B09-A245-AF16-86FF97875624}"/>
              </a:ext>
            </a:extLst>
          </p:cNvPr>
          <p:cNvCxnSpPr>
            <a:stCxn id="43" idx="1"/>
            <a:endCxn id="26" idx="3"/>
          </p:cNvCxnSpPr>
          <p:nvPr/>
        </p:nvCxnSpPr>
        <p:spPr>
          <a:xfrm flipH="1" flipV="1">
            <a:off x="5497218" y="2795038"/>
            <a:ext cx="718654" cy="279126"/>
          </a:xfrm>
          <a:prstGeom prst="line">
            <a:avLst/>
          </a:prstGeom>
          <a:ln w="15875">
            <a:solidFill>
              <a:srgbClr val="941651"/>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F8918DA-41F2-EC41-A76F-CA9742452BDA}"/>
              </a:ext>
            </a:extLst>
          </p:cNvPr>
          <p:cNvGrpSpPr/>
          <p:nvPr/>
        </p:nvGrpSpPr>
        <p:grpSpPr>
          <a:xfrm>
            <a:off x="309402" y="61309"/>
            <a:ext cx="8568964" cy="723235"/>
            <a:chOff x="309402" y="61309"/>
            <a:chExt cx="8568964" cy="723235"/>
          </a:xfrm>
        </p:grpSpPr>
        <p:pic>
          <p:nvPicPr>
            <p:cNvPr id="45" name="Picture 44">
              <a:extLst>
                <a:ext uri="{FF2B5EF4-FFF2-40B4-BE49-F238E27FC236}">
                  <a16:creationId xmlns:a16="http://schemas.microsoft.com/office/drawing/2014/main" id="{9B1B45A5-966A-8649-9A2A-83CF94A4C59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46" name="Group 45">
              <a:extLst>
                <a:ext uri="{FF2B5EF4-FFF2-40B4-BE49-F238E27FC236}">
                  <a16:creationId xmlns:a16="http://schemas.microsoft.com/office/drawing/2014/main" id="{CC52AC30-4922-CC40-AC58-92BAB0C55FC2}"/>
                </a:ext>
              </a:extLst>
            </p:cNvPr>
            <p:cNvGrpSpPr/>
            <p:nvPr/>
          </p:nvGrpSpPr>
          <p:grpSpPr>
            <a:xfrm>
              <a:off x="309402" y="146222"/>
              <a:ext cx="8568964" cy="638322"/>
              <a:chOff x="309402" y="-139528"/>
              <a:chExt cx="8568964" cy="638322"/>
            </a:xfrm>
          </p:grpSpPr>
          <p:sp>
            <p:nvSpPr>
              <p:cNvPr id="47" name="Title 1">
                <a:extLst>
                  <a:ext uri="{FF2B5EF4-FFF2-40B4-BE49-F238E27FC236}">
                    <a16:creationId xmlns:a16="http://schemas.microsoft.com/office/drawing/2014/main" id="{A3158B34-E10E-A04E-B986-E8E1725F8A3C}"/>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48" name="Straight Connector 47">
                <a:extLst>
                  <a:ext uri="{FF2B5EF4-FFF2-40B4-BE49-F238E27FC236}">
                    <a16:creationId xmlns:a16="http://schemas.microsoft.com/office/drawing/2014/main" id="{0BF660CA-22BF-3543-A5A4-3027375369D1}"/>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47640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6C76CD-F8D5-8446-ACBA-D01CEA70FF4F}"/>
              </a:ext>
            </a:extLst>
          </p:cNvPr>
          <p:cNvSpPr txBox="1">
            <a:spLocks/>
          </p:cNvSpPr>
          <p:nvPr/>
        </p:nvSpPr>
        <p:spPr>
          <a:xfrm>
            <a:off x="187654" y="4077602"/>
            <a:ext cx="8768693" cy="764843"/>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spc="50" dirty="0">
                <a:ln w="15875" cmpd="sng">
                  <a:noFill/>
                  <a:prstDash val="solid"/>
                </a:ln>
                <a:solidFill>
                  <a:srgbClr val="03006B"/>
                </a:solidFill>
                <a:latin typeface="Calibri"/>
              </a:rPr>
              <a:t>Angular</a:t>
            </a:r>
          </a:p>
        </p:txBody>
      </p:sp>
      <p:pic>
        <p:nvPicPr>
          <p:cNvPr id="5" name="Picture 4">
            <a:extLst>
              <a:ext uri="{FF2B5EF4-FFF2-40B4-BE49-F238E27FC236}">
                <a16:creationId xmlns:a16="http://schemas.microsoft.com/office/drawing/2014/main" id="{62EC1B84-C938-1A4B-921C-50EEDFC2DE4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66806" y="867215"/>
            <a:ext cx="3210387" cy="3210387"/>
          </a:xfrm>
          <a:prstGeom prst="rect">
            <a:avLst/>
          </a:prstGeom>
          <a:ln>
            <a:noFill/>
          </a:ln>
          <a:effectLst>
            <a:outerShdw blurRad="12700" dist="25400" dir="2700000" algn="tl" rotWithShape="0">
              <a:schemeClr val="bg1">
                <a:alpha val="40000"/>
              </a:schemeClr>
            </a:outerShdw>
          </a:effectLst>
        </p:spPr>
      </p:pic>
    </p:spTree>
    <p:extLst>
      <p:ext uri="{BB962C8B-B14F-4D97-AF65-F5344CB8AC3E}">
        <p14:creationId xmlns:p14="http://schemas.microsoft.com/office/powerpoint/2010/main" val="3462029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336DF74-8101-6C41-9BF6-901E6BE76A54}"/>
              </a:ext>
            </a:extLst>
          </p:cNvPr>
          <p:cNvGrpSpPr/>
          <p:nvPr/>
        </p:nvGrpSpPr>
        <p:grpSpPr>
          <a:xfrm>
            <a:off x="668940" y="658905"/>
            <a:ext cx="7806120" cy="5509104"/>
            <a:chOff x="668940" y="658905"/>
            <a:chExt cx="7806120" cy="5509104"/>
          </a:xfrm>
        </p:grpSpPr>
        <p:pic>
          <p:nvPicPr>
            <p:cNvPr id="18" name="Picture 17">
              <a:extLst>
                <a:ext uri="{FF2B5EF4-FFF2-40B4-BE49-F238E27FC236}">
                  <a16:creationId xmlns:a16="http://schemas.microsoft.com/office/drawing/2014/main" id="{56F362BE-9C33-1E41-B81A-B18ACAEDA3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940" y="658905"/>
              <a:ext cx="7806120" cy="5509104"/>
            </a:xfrm>
            <a:prstGeom prst="rect">
              <a:avLst/>
            </a:prstGeom>
          </p:spPr>
        </p:pic>
        <p:sp>
          <p:nvSpPr>
            <p:cNvPr id="19" name="Rectangle 18">
              <a:extLst>
                <a:ext uri="{FF2B5EF4-FFF2-40B4-BE49-F238E27FC236}">
                  <a16:creationId xmlns:a16="http://schemas.microsoft.com/office/drawing/2014/main" id="{BF99CF81-EC68-9D48-9F13-07BF995087E7}"/>
                </a:ext>
              </a:extLst>
            </p:cNvPr>
            <p:cNvSpPr/>
            <p:nvPr/>
          </p:nvSpPr>
          <p:spPr>
            <a:xfrm>
              <a:off x="3213980" y="4381877"/>
              <a:ext cx="606582" cy="543208"/>
            </a:xfrm>
            <a:prstGeom prst="rect">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9B397C18-1959-F04F-AAFC-530500376CF0}"/>
              </a:ext>
            </a:extLst>
          </p:cNvPr>
          <p:cNvSpPr txBox="1"/>
          <p:nvPr/>
        </p:nvSpPr>
        <p:spPr>
          <a:xfrm>
            <a:off x="1408186" y="1410190"/>
            <a:ext cx="3406702" cy="308418"/>
          </a:xfrm>
          <a:prstGeom prst="rect">
            <a:avLst/>
          </a:prstGeom>
          <a:noFill/>
        </p:spPr>
        <p:txBody>
          <a:bodyPr wrap="none" rtlCol="0">
            <a:spAutoFit/>
          </a:bodyPr>
          <a:lstStyle/>
          <a:p>
            <a:r>
              <a:rPr lang="en-US" dirty="0">
                <a:solidFill>
                  <a:schemeClr val="bg1">
                    <a:lumMod val="85000"/>
                  </a:schemeClr>
                </a:solidFill>
                <a:latin typeface="Courier" pitchFamily="2" charset="0"/>
              </a:rPr>
              <a:t>&gt; </a:t>
            </a:r>
            <a:r>
              <a:rPr lang="en-US" dirty="0" err="1">
                <a:solidFill>
                  <a:schemeClr val="bg1">
                    <a:lumMod val="85000"/>
                  </a:schemeClr>
                </a:solidFill>
                <a:latin typeface="Courier" pitchFamily="2" charset="0"/>
              </a:rPr>
              <a:t>npm</a:t>
            </a:r>
            <a:r>
              <a:rPr lang="en-US" dirty="0">
                <a:solidFill>
                  <a:schemeClr val="bg1">
                    <a:lumMod val="85000"/>
                  </a:schemeClr>
                </a:solidFill>
                <a:latin typeface="Courier" pitchFamily="2" charset="0"/>
              </a:rPr>
              <a:t> install – g @angular/cli</a:t>
            </a:r>
          </a:p>
        </p:txBody>
      </p:sp>
      <p:grpSp>
        <p:nvGrpSpPr>
          <p:cNvPr id="11" name="Group 10">
            <a:extLst>
              <a:ext uri="{FF2B5EF4-FFF2-40B4-BE49-F238E27FC236}">
                <a16:creationId xmlns:a16="http://schemas.microsoft.com/office/drawing/2014/main" id="{C6841BE7-81F3-4F4B-99C3-8DAD024EA962}"/>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ACDCD9DC-DE4A-8048-818F-304F5D20222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2CABD945-3927-9040-B522-37E4FA5EEC48}"/>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08DA09B3-B8C4-2346-A34F-D5A245EE1A78}"/>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CLI</a:t>
                </a:r>
              </a:p>
            </p:txBody>
          </p:sp>
          <p:cxnSp>
            <p:nvCxnSpPr>
              <p:cNvPr id="16" name="Straight Connector 15">
                <a:extLst>
                  <a:ext uri="{FF2B5EF4-FFF2-40B4-BE49-F238E27FC236}">
                    <a16:creationId xmlns:a16="http://schemas.microsoft.com/office/drawing/2014/main" id="{9CFF4F2B-0C05-2649-A14B-AA268E13280B}"/>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565419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336DF74-8101-6C41-9BF6-901E6BE76A54}"/>
              </a:ext>
            </a:extLst>
          </p:cNvPr>
          <p:cNvGrpSpPr/>
          <p:nvPr/>
        </p:nvGrpSpPr>
        <p:grpSpPr>
          <a:xfrm>
            <a:off x="668940" y="658905"/>
            <a:ext cx="7806120" cy="5509104"/>
            <a:chOff x="668940" y="658905"/>
            <a:chExt cx="7806120" cy="5509104"/>
          </a:xfrm>
        </p:grpSpPr>
        <p:pic>
          <p:nvPicPr>
            <p:cNvPr id="18" name="Picture 17">
              <a:extLst>
                <a:ext uri="{FF2B5EF4-FFF2-40B4-BE49-F238E27FC236}">
                  <a16:creationId xmlns:a16="http://schemas.microsoft.com/office/drawing/2014/main" id="{56F362BE-9C33-1E41-B81A-B18ACAEDA3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940" y="658905"/>
              <a:ext cx="7806120" cy="5509104"/>
            </a:xfrm>
            <a:prstGeom prst="rect">
              <a:avLst/>
            </a:prstGeom>
          </p:spPr>
        </p:pic>
        <p:sp>
          <p:nvSpPr>
            <p:cNvPr id="19" name="Rectangle 18">
              <a:extLst>
                <a:ext uri="{FF2B5EF4-FFF2-40B4-BE49-F238E27FC236}">
                  <a16:creationId xmlns:a16="http://schemas.microsoft.com/office/drawing/2014/main" id="{BF99CF81-EC68-9D48-9F13-07BF995087E7}"/>
                </a:ext>
              </a:extLst>
            </p:cNvPr>
            <p:cNvSpPr/>
            <p:nvPr/>
          </p:nvSpPr>
          <p:spPr>
            <a:xfrm>
              <a:off x="3213980" y="4381877"/>
              <a:ext cx="606582" cy="543208"/>
            </a:xfrm>
            <a:prstGeom prst="rect">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9B397C18-1959-F04F-AAFC-530500376CF0}"/>
              </a:ext>
            </a:extLst>
          </p:cNvPr>
          <p:cNvSpPr txBox="1"/>
          <p:nvPr/>
        </p:nvSpPr>
        <p:spPr>
          <a:xfrm>
            <a:off x="1408186" y="1410190"/>
            <a:ext cx="2225289"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new my-project</a:t>
            </a:r>
          </a:p>
        </p:txBody>
      </p:sp>
      <p:sp>
        <p:nvSpPr>
          <p:cNvPr id="11" name="TextBox 10">
            <a:extLst>
              <a:ext uri="{FF2B5EF4-FFF2-40B4-BE49-F238E27FC236}">
                <a16:creationId xmlns:a16="http://schemas.microsoft.com/office/drawing/2014/main" id="{BE6D21C0-512C-734C-BC70-6665B31EBC2C}"/>
              </a:ext>
            </a:extLst>
          </p:cNvPr>
          <p:cNvSpPr txBox="1"/>
          <p:nvPr/>
        </p:nvSpPr>
        <p:spPr>
          <a:xfrm>
            <a:off x="1408186" y="1836971"/>
            <a:ext cx="1795684"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cd my-project</a:t>
            </a:r>
          </a:p>
        </p:txBody>
      </p:sp>
      <p:sp>
        <p:nvSpPr>
          <p:cNvPr id="12" name="TextBox 11">
            <a:extLst>
              <a:ext uri="{FF2B5EF4-FFF2-40B4-BE49-F238E27FC236}">
                <a16:creationId xmlns:a16="http://schemas.microsoft.com/office/drawing/2014/main" id="{B74C10C9-6B23-6340-8F00-81D219BA39AC}"/>
              </a:ext>
            </a:extLst>
          </p:cNvPr>
          <p:cNvSpPr txBox="1"/>
          <p:nvPr/>
        </p:nvSpPr>
        <p:spPr>
          <a:xfrm>
            <a:off x="1408185" y="2257991"/>
            <a:ext cx="1258678"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serve</a:t>
            </a:r>
          </a:p>
        </p:txBody>
      </p:sp>
      <p:sp>
        <p:nvSpPr>
          <p:cNvPr id="14" name="TextBox 13">
            <a:extLst>
              <a:ext uri="{FF2B5EF4-FFF2-40B4-BE49-F238E27FC236}">
                <a16:creationId xmlns:a16="http://schemas.microsoft.com/office/drawing/2014/main" id="{CF70133E-0F64-074B-91A1-91684566FFA7}"/>
              </a:ext>
            </a:extLst>
          </p:cNvPr>
          <p:cNvSpPr txBox="1"/>
          <p:nvPr/>
        </p:nvSpPr>
        <p:spPr>
          <a:xfrm>
            <a:off x="4599163" y="1410190"/>
            <a:ext cx="1366080"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a:t>
            </a:r>
            <a:r>
              <a:rPr lang="en-US" sz="1400" dirty="0" err="1">
                <a:solidFill>
                  <a:schemeClr val="bg1">
                    <a:lumMod val="85000"/>
                  </a:schemeClr>
                </a:solidFill>
                <a:latin typeface="Courier" pitchFamily="2" charset="0"/>
              </a:rPr>
              <a:t>skipTests</a:t>
            </a:r>
            <a:endParaRPr lang="en-US" sz="1400" dirty="0">
              <a:solidFill>
                <a:schemeClr val="bg1">
                  <a:lumMod val="85000"/>
                </a:schemeClr>
              </a:solidFill>
              <a:latin typeface="Courier" pitchFamily="2" charset="0"/>
            </a:endParaRPr>
          </a:p>
        </p:txBody>
      </p:sp>
      <p:sp>
        <p:nvSpPr>
          <p:cNvPr id="15" name="TextBox 14">
            <a:extLst>
              <a:ext uri="{FF2B5EF4-FFF2-40B4-BE49-F238E27FC236}">
                <a16:creationId xmlns:a16="http://schemas.microsoft.com/office/drawing/2014/main" id="{0C96B839-693B-374C-AB1D-548E3E620FC4}"/>
              </a:ext>
            </a:extLst>
          </p:cNvPr>
          <p:cNvSpPr txBox="1"/>
          <p:nvPr/>
        </p:nvSpPr>
        <p:spPr>
          <a:xfrm>
            <a:off x="3544432" y="1410190"/>
            <a:ext cx="1151277"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--routing</a:t>
            </a:r>
          </a:p>
        </p:txBody>
      </p:sp>
      <p:sp>
        <p:nvSpPr>
          <p:cNvPr id="16" name="TextBox 15">
            <a:extLst>
              <a:ext uri="{FF2B5EF4-FFF2-40B4-BE49-F238E27FC236}">
                <a16:creationId xmlns:a16="http://schemas.microsoft.com/office/drawing/2014/main" id="{11EF5306-D38F-8F49-8C72-1990C3F1956F}"/>
              </a:ext>
            </a:extLst>
          </p:cNvPr>
          <p:cNvSpPr txBox="1"/>
          <p:nvPr/>
        </p:nvSpPr>
        <p:spPr>
          <a:xfrm>
            <a:off x="5899651" y="1410190"/>
            <a:ext cx="1580882"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a:t>
            </a:r>
            <a:r>
              <a:rPr lang="en-US" sz="1400" dirty="0" err="1">
                <a:solidFill>
                  <a:schemeClr val="bg1">
                    <a:lumMod val="85000"/>
                  </a:schemeClr>
                </a:solidFill>
                <a:latin typeface="Courier" pitchFamily="2" charset="0"/>
              </a:rPr>
              <a:t>inlineStyle</a:t>
            </a:r>
            <a:endParaRPr lang="en-US" sz="1400" dirty="0">
              <a:solidFill>
                <a:schemeClr val="bg1">
                  <a:lumMod val="85000"/>
                </a:schemeClr>
              </a:solidFill>
              <a:latin typeface="Courier" pitchFamily="2" charset="0"/>
            </a:endParaRPr>
          </a:p>
        </p:txBody>
      </p:sp>
      <p:grpSp>
        <p:nvGrpSpPr>
          <p:cNvPr id="17" name="Group 16">
            <a:extLst>
              <a:ext uri="{FF2B5EF4-FFF2-40B4-BE49-F238E27FC236}">
                <a16:creationId xmlns:a16="http://schemas.microsoft.com/office/drawing/2014/main" id="{C8E2678B-D4A5-4F49-B6E6-5AF9E810D96F}"/>
              </a:ext>
            </a:extLst>
          </p:cNvPr>
          <p:cNvGrpSpPr/>
          <p:nvPr/>
        </p:nvGrpSpPr>
        <p:grpSpPr>
          <a:xfrm>
            <a:off x="309402" y="61309"/>
            <a:ext cx="8568964" cy="723235"/>
            <a:chOff x="309402" y="61309"/>
            <a:chExt cx="8568964" cy="723235"/>
          </a:xfrm>
        </p:grpSpPr>
        <p:pic>
          <p:nvPicPr>
            <p:cNvPr id="22" name="Picture 21">
              <a:extLst>
                <a:ext uri="{FF2B5EF4-FFF2-40B4-BE49-F238E27FC236}">
                  <a16:creationId xmlns:a16="http://schemas.microsoft.com/office/drawing/2014/main" id="{B678A511-3F5A-FC46-9002-4E6AE009DD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23" name="Group 22">
              <a:extLst>
                <a:ext uri="{FF2B5EF4-FFF2-40B4-BE49-F238E27FC236}">
                  <a16:creationId xmlns:a16="http://schemas.microsoft.com/office/drawing/2014/main" id="{EF0F5FD7-AFB9-B048-91B3-1ABE32A6357F}"/>
                </a:ext>
              </a:extLst>
            </p:cNvPr>
            <p:cNvGrpSpPr/>
            <p:nvPr/>
          </p:nvGrpSpPr>
          <p:grpSpPr>
            <a:xfrm>
              <a:off x="309402" y="146222"/>
              <a:ext cx="8568964" cy="638322"/>
              <a:chOff x="309402" y="-139528"/>
              <a:chExt cx="8568964" cy="638322"/>
            </a:xfrm>
          </p:grpSpPr>
          <p:sp>
            <p:nvSpPr>
              <p:cNvPr id="24" name="Title 1">
                <a:extLst>
                  <a:ext uri="{FF2B5EF4-FFF2-40B4-BE49-F238E27FC236}">
                    <a16:creationId xmlns:a16="http://schemas.microsoft.com/office/drawing/2014/main" id="{5C4C37FA-21D1-6F42-ADB7-E009FAFCD2A4}"/>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CLI</a:t>
                </a:r>
              </a:p>
            </p:txBody>
          </p:sp>
          <p:cxnSp>
            <p:nvCxnSpPr>
              <p:cNvPr id="25" name="Straight Connector 24">
                <a:extLst>
                  <a:ext uri="{FF2B5EF4-FFF2-40B4-BE49-F238E27FC236}">
                    <a16:creationId xmlns:a16="http://schemas.microsoft.com/office/drawing/2014/main" id="{90C811AB-526B-134A-9043-74EB2922E566}"/>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44739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P spid="12" grpId="0"/>
      <p:bldP spid="14"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DF32D3-96E2-3942-A190-5C8E33361331}"/>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0572504C-7225-6A48-9580-8FEF58EDC6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81373C8C-560C-F143-9042-B9F9AC06A3A3}"/>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182B6F34-9DE6-5A49-B718-392A9DD5610E}"/>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a:t>
                </a:r>
              </a:p>
            </p:txBody>
          </p:sp>
          <p:cxnSp>
            <p:nvCxnSpPr>
              <p:cNvPr id="16" name="Straight Connector 15">
                <a:extLst>
                  <a:ext uri="{FF2B5EF4-FFF2-40B4-BE49-F238E27FC236}">
                    <a16:creationId xmlns:a16="http://schemas.microsoft.com/office/drawing/2014/main" id="{F5D031C8-9B72-5F4E-AACF-BE955FB1B20A}"/>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pic>
        <p:nvPicPr>
          <p:cNvPr id="5" name="Picture 4">
            <a:extLst>
              <a:ext uri="{FF2B5EF4-FFF2-40B4-BE49-F238E27FC236}">
                <a16:creationId xmlns:a16="http://schemas.microsoft.com/office/drawing/2014/main" id="{E8AEF548-3D17-5441-85AB-8852112E53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2238" y="1141361"/>
            <a:ext cx="6779524" cy="4309083"/>
          </a:xfrm>
          <a:prstGeom prst="rect">
            <a:avLst/>
          </a:prstGeom>
        </p:spPr>
      </p:pic>
    </p:spTree>
    <p:extLst>
      <p:ext uri="{BB962C8B-B14F-4D97-AF65-F5344CB8AC3E}">
        <p14:creationId xmlns:p14="http://schemas.microsoft.com/office/powerpoint/2010/main" val="27641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B453E6-F9D4-9440-AC92-934960E89D44}"/>
              </a:ext>
            </a:extLst>
          </p:cNvPr>
          <p:cNvPicPr>
            <a:picLocks noChangeAspect="1"/>
          </p:cNvPicPr>
          <p:nvPr/>
        </p:nvPicPr>
        <p:blipFill>
          <a:blip r:embed="rId3"/>
          <a:stretch>
            <a:fillRect/>
          </a:stretch>
        </p:blipFill>
        <p:spPr>
          <a:xfrm>
            <a:off x="993462" y="1195987"/>
            <a:ext cx="7157076" cy="4007962"/>
          </a:xfrm>
          <a:prstGeom prst="rect">
            <a:avLst/>
          </a:prstGeom>
          <a:effectLst>
            <a:outerShdw blurRad="50800" dist="38100" dir="2700000" algn="tl" rotWithShape="0">
              <a:prstClr val="black">
                <a:alpha val="40000"/>
              </a:prstClr>
            </a:outerShdw>
          </a:effectLst>
        </p:spPr>
      </p:pic>
      <p:grpSp>
        <p:nvGrpSpPr>
          <p:cNvPr id="11" name="Group 10">
            <a:extLst>
              <a:ext uri="{FF2B5EF4-FFF2-40B4-BE49-F238E27FC236}">
                <a16:creationId xmlns:a16="http://schemas.microsoft.com/office/drawing/2014/main" id="{E84A15D6-42C8-C847-A009-8FB01E858580}"/>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E5F41552-9101-2B4B-B017-4289A6B16C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0ECC5435-30B7-7840-A1B2-305DFD4777BB}"/>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13CF756A-9334-F548-A2B7-EA976353DE0E}"/>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a:t>
                </a:r>
              </a:p>
            </p:txBody>
          </p:sp>
          <p:cxnSp>
            <p:nvCxnSpPr>
              <p:cNvPr id="16" name="Straight Connector 15">
                <a:extLst>
                  <a:ext uri="{FF2B5EF4-FFF2-40B4-BE49-F238E27FC236}">
                    <a16:creationId xmlns:a16="http://schemas.microsoft.com/office/drawing/2014/main" id="{051EDDDF-1981-3146-B7E0-544109249780}"/>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044440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75DD4BB-8D83-984E-894E-F1765911AE15}"/>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81639274-4563-F044-91E7-9195C2A997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4239C63D-9468-3A46-BD1E-7AA01979C6E3}"/>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9795F770-11BA-9743-915D-EBE69F57DAD0}"/>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a:t>
                </a:r>
              </a:p>
            </p:txBody>
          </p:sp>
          <p:cxnSp>
            <p:nvCxnSpPr>
              <p:cNvPr id="16" name="Straight Connector 15">
                <a:extLst>
                  <a:ext uri="{FF2B5EF4-FFF2-40B4-BE49-F238E27FC236}">
                    <a16:creationId xmlns:a16="http://schemas.microsoft.com/office/drawing/2014/main" id="{8E1C133B-B40E-6346-80DB-2CDD882261A8}"/>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pic>
        <p:nvPicPr>
          <p:cNvPr id="17" name="Picture 16">
            <a:extLst>
              <a:ext uri="{FF2B5EF4-FFF2-40B4-BE49-F238E27FC236}">
                <a16:creationId xmlns:a16="http://schemas.microsoft.com/office/drawing/2014/main" id="{052AD1D2-8566-9046-8F80-F4D072D723E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2238" y="1141361"/>
            <a:ext cx="6779524" cy="4309083"/>
          </a:xfrm>
          <a:prstGeom prst="rect">
            <a:avLst/>
          </a:prstGeom>
        </p:spPr>
      </p:pic>
    </p:spTree>
    <p:extLst>
      <p:ext uri="{BB962C8B-B14F-4D97-AF65-F5344CB8AC3E}">
        <p14:creationId xmlns:p14="http://schemas.microsoft.com/office/powerpoint/2010/main" val="1637213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336DF74-8101-6C41-9BF6-901E6BE76A54}"/>
              </a:ext>
            </a:extLst>
          </p:cNvPr>
          <p:cNvGrpSpPr/>
          <p:nvPr/>
        </p:nvGrpSpPr>
        <p:grpSpPr>
          <a:xfrm>
            <a:off x="668940" y="658905"/>
            <a:ext cx="7806120" cy="5509104"/>
            <a:chOff x="668940" y="658905"/>
            <a:chExt cx="7806120" cy="5509104"/>
          </a:xfrm>
        </p:grpSpPr>
        <p:pic>
          <p:nvPicPr>
            <p:cNvPr id="18" name="Picture 17">
              <a:extLst>
                <a:ext uri="{FF2B5EF4-FFF2-40B4-BE49-F238E27FC236}">
                  <a16:creationId xmlns:a16="http://schemas.microsoft.com/office/drawing/2014/main" id="{56F362BE-9C33-1E41-B81A-B18ACAEDA3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940" y="658905"/>
              <a:ext cx="7806120" cy="5509104"/>
            </a:xfrm>
            <a:prstGeom prst="rect">
              <a:avLst/>
            </a:prstGeom>
          </p:spPr>
        </p:pic>
        <p:sp>
          <p:nvSpPr>
            <p:cNvPr id="19" name="Rectangle 18">
              <a:extLst>
                <a:ext uri="{FF2B5EF4-FFF2-40B4-BE49-F238E27FC236}">
                  <a16:creationId xmlns:a16="http://schemas.microsoft.com/office/drawing/2014/main" id="{BF99CF81-EC68-9D48-9F13-07BF995087E7}"/>
                </a:ext>
              </a:extLst>
            </p:cNvPr>
            <p:cNvSpPr/>
            <p:nvPr/>
          </p:nvSpPr>
          <p:spPr>
            <a:xfrm>
              <a:off x="3213980" y="4381877"/>
              <a:ext cx="606582" cy="543208"/>
            </a:xfrm>
            <a:prstGeom prst="rect">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9B397C18-1959-F04F-AAFC-530500376CF0}"/>
              </a:ext>
            </a:extLst>
          </p:cNvPr>
          <p:cNvSpPr txBox="1"/>
          <p:nvPr/>
        </p:nvSpPr>
        <p:spPr>
          <a:xfrm>
            <a:off x="1408186" y="1410190"/>
            <a:ext cx="2225289"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new my-project</a:t>
            </a:r>
          </a:p>
        </p:txBody>
      </p:sp>
      <p:sp>
        <p:nvSpPr>
          <p:cNvPr id="11" name="TextBox 10">
            <a:extLst>
              <a:ext uri="{FF2B5EF4-FFF2-40B4-BE49-F238E27FC236}">
                <a16:creationId xmlns:a16="http://schemas.microsoft.com/office/drawing/2014/main" id="{BE6D21C0-512C-734C-BC70-6665B31EBC2C}"/>
              </a:ext>
            </a:extLst>
          </p:cNvPr>
          <p:cNvSpPr txBox="1"/>
          <p:nvPr/>
        </p:nvSpPr>
        <p:spPr>
          <a:xfrm>
            <a:off x="1408186" y="1836971"/>
            <a:ext cx="1795684"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cd my-project</a:t>
            </a:r>
          </a:p>
        </p:txBody>
      </p:sp>
      <p:sp>
        <p:nvSpPr>
          <p:cNvPr id="12" name="TextBox 11">
            <a:extLst>
              <a:ext uri="{FF2B5EF4-FFF2-40B4-BE49-F238E27FC236}">
                <a16:creationId xmlns:a16="http://schemas.microsoft.com/office/drawing/2014/main" id="{B74C10C9-6B23-6340-8F00-81D219BA39AC}"/>
              </a:ext>
            </a:extLst>
          </p:cNvPr>
          <p:cNvSpPr txBox="1"/>
          <p:nvPr/>
        </p:nvSpPr>
        <p:spPr>
          <a:xfrm>
            <a:off x="1408185" y="2257991"/>
            <a:ext cx="1258678"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serve</a:t>
            </a:r>
          </a:p>
        </p:txBody>
      </p:sp>
      <p:sp>
        <p:nvSpPr>
          <p:cNvPr id="15" name="TextBox 14">
            <a:extLst>
              <a:ext uri="{FF2B5EF4-FFF2-40B4-BE49-F238E27FC236}">
                <a16:creationId xmlns:a16="http://schemas.microsoft.com/office/drawing/2014/main" id="{0C96B839-693B-374C-AB1D-548E3E620FC4}"/>
              </a:ext>
            </a:extLst>
          </p:cNvPr>
          <p:cNvSpPr txBox="1"/>
          <p:nvPr/>
        </p:nvSpPr>
        <p:spPr>
          <a:xfrm>
            <a:off x="3544432" y="1410190"/>
            <a:ext cx="1151277"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--routing</a:t>
            </a:r>
          </a:p>
        </p:txBody>
      </p:sp>
      <p:sp>
        <p:nvSpPr>
          <p:cNvPr id="16" name="TextBox 15">
            <a:extLst>
              <a:ext uri="{FF2B5EF4-FFF2-40B4-BE49-F238E27FC236}">
                <a16:creationId xmlns:a16="http://schemas.microsoft.com/office/drawing/2014/main" id="{70DB7C98-1CDC-E941-8449-388487E1A837}"/>
              </a:ext>
            </a:extLst>
          </p:cNvPr>
          <p:cNvSpPr txBox="1"/>
          <p:nvPr/>
        </p:nvSpPr>
        <p:spPr>
          <a:xfrm>
            <a:off x="1408185" y="2679011"/>
            <a:ext cx="4480714"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generate component </a:t>
            </a:r>
            <a:r>
              <a:rPr lang="en-US" sz="1400" dirty="0" err="1">
                <a:solidFill>
                  <a:schemeClr val="bg1">
                    <a:lumMod val="85000"/>
                  </a:schemeClr>
                </a:solidFill>
                <a:latin typeface="Courier" pitchFamily="2" charset="0"/>
              </a:rPr>
              <a:t>MyFirstComponent</a:t>
            </a:r>
            <a:endParaRPr lang="en-US" sz="1400" dirty="0">
              <a:solidFill>
                <a:schemeClr val="bg1">
                  <a:lumMod val="85000"/>
                </a:schemeClr>
              </a:solidFill>
              <a:latin typeface="Courier" pitchFamily="2" charset="0"/>
            </a:endParaRPr>
          </a:p>
        </p:txBody>
      </p:sp>
      <p:sp>
        <p:nvSpPr>
          <p:cNvPr id="17" name="TextBox 16">
            <a:extLst>
              <a:ext uri="{FF2B5EF4-FFF2-40B4-BE49-F238E27FC236}">
                <a16:creationId xmlns:a16="http://schemas.microsoft.com/office/drawing/2014/main" id="{C701AD70-A585-0242-86C8-3B043F604634}"/>
              </a:ext>
            </a:extLst>
          </p:cNvPr>
          <p:cNvSpPr txBox="1"/>
          <p:nvPr/>
        </p:nvSpPr>
        <p:spPr>
          <a:xfrm>
            <a:off x="1408185" y="3103081"/>
            <a:ext cx="2977097"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g c </a:t>
            </a:r>
            <a:r>
              <a:rPr lang="en-US" sz="1400" dirty="0" err="1">
                <a:solidFill>
                  <a:schemeClr val="bg1">
                    <a:lumMod val="85000"/>
                  </a:schemeClr>
                </a:solidFill>
                <a:latin typeface="Courier" pitchFamily="2" charset="0"/>
              </a:rPr>
              <a:t>MySecondComponent</a:t>
            </a:r>
            <a:endParaRPr lang="en-US" sz="1400" dirty="0">
              <a:solidFill>
                <a:schemeClr val="bg1">
                  <a:lumMod val="85000"/>
                </a:schemeClr>
              </a:solidFill>
              <a:latin typeface="Courier" pitchFamily="2" charset="0"/>
            </a:endParaRPr>
          </a:p>
        </p:txBody>
      </p:sp>
      <p:sp>
        <p:nvSpPr>
          <p:cNvPr id="22" name="TextBox 21">
            <a:extLst>
              <a:ext uri="{FF2B5EF4-FFF2-40B4-BE49-F238E27FC236}">
                <a16:creationId xmlns:a16="http://schemas.microsoft.com/office/drawing/2014/main" id="{836544EE-4A94-5E48-B844-F648656652FA}"/>
              </a:ext>
            </a:extLst>
          </p:cNvPr>
          <p:cNvSpPr txBox="1"/>
          <p:nvPr/>
        </p:nvSpPr>
        <p:spPr>
          <a:xfrm>
            <a:off x="1417238" y="3533085"/>
            <a:ext cx="3514104"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generate service </a:t>
            </a:r>
            <a:r>
              <a:rPr lang="en-US" sz="1400" dirty="0" err="1">
                <a:solidFill>
                  <a:schemeClr val="bg1">
                    <a:lumMod val="85000"/>
                  </a:schemeClr>
                </a:solidFill>
                <a:latin typeface="Courier" pitchFamily="2" charset="0"/>
              </a:rPr>
              <a:t>MyService</a:t>
            </a:r>
            <a:endParaRPr lang="en-US" sz="1400" dirty="0">
              <a:solidFill>
                <a:schemeClr val="bg1">
                  <a:lumMod val="85000"/>
                </a:schemeClr>
              </a:solidFill>
              <a:latin typeface="Courier" pitchFamily="2" charset="0"/>
            </a:endParaRPr>
          </a:p>
        </p:txBody>
      </p:sp>
      <p:sp>
        <p:nvSpPr>
          <p:cNvPr id="23" name="TextBox 22">
            <a:extLst>
              <a:ext uri="{FF2B5EF4-FFF2-40B4-BE49-F238E27FC236}">
                <a16:creationId xmlns:a16="http://schemas.microsoft.com/office/drawing/2014/main" id="{881E9133-533F-3E46-A05F-5CDFEF4004BF}"/>
              </a:ext>
            </a:extLst>
          </p:cNvPr>
          <p:cNvSpPr txBox="1"/>
          <p:nvPr/>
        </p:nvSpPr>
        <p:spPr>
          <a:xfrm>
            <a:off x="1408187" y="3947832"/>
            <a:ext cx="1151277"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test</a:t>
            </a:r>
          </a:p>
        </p:txBody>
      </p:sp>
      <p:sp>
        <p:nvSpPr>
          <p:cNvPr id="24" name="TextBox 23">
            <a:extLst>
              <a:ext uri="{FF2B5EF4-FFF2-40B4-BE49-F238E27FC236}">
                <a16:creationId xmlns:a16="http://schemas.microsoft.com/office/drawing/2014/main" id="{D4A30CC5-A790-224C-B355-80C5DDFBC9A8}"/>
              </a:ext>
            </a:extLst>
          </p:cNvPr>
          <p:cNvSpPr txBox="1"/>
          <p:nvPr/>
        </p:nvSpPr>
        <p:spPr>
          <a:xfrm>
            <a:off x="1405579" y="4377836"/>
            <a:ext cx="1043876"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e2e</a:t>
            </a:r>
          </a:p>
        </p:txBody>
      </p:sp>
      <p:sp>
        <p:nvSpPr>
          <p:cNvPr id="27" name="TextBox 26">
            <a:extLst>
              <a:ext uri="{FF2B5EF4-FFF2-40B4-BE49-F238E27FC236}">
                <a16:creationId xmlns:a16="http://schemas.microsoft.com/office/drawing/2014/main" id="{347DE707-33A3-C548-A83B-0C1DB39DDCC2}"/>
              </a:ext>
            </a:extLst>
          </p:cNvPr>
          <p:cNvSpPr txBox="1"/>
          <p:nvPr/>
        </p:nvSpPr>
        <p:spPr>
          <a:xfrm>
            <a:off x="1417238" y="4801906"/>
            <a:ext cx="1258678"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build</a:t>
            </a:r>
          </a:p>
        </p:txBody>
      </p:sp>
      <p:sp>
        <p:nvSpPr>
          <p:cNvPr id="28" name="TextBox 27">
            <a:extLst>
              <a:ext uri="{FF2B5EF4-FFF2-40B4-BE49-F238E27FC236}">
                <a16:creationId xmlns:a16="http://schemas.microsoft.com/office/drawing/2014/main" id="{0F92DB73-09DB-6348-99B3-D5343B45DA97}"/>
              </a:ext>
            </a:extLst>
          </p:cNvPr>
          <p:cNvSpPr txBox="1"/>
          <p:nvPr/>
        </p:nvSpPr>
        <p:spPr>
          <a:xfrm>
            <a:off x="2628231" y="4801906"/>
            <a:ext cx="829073"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--prod</a:t>
            </a:r>
          </a:p>
        </p:txBody>
      </p:sp>
      <p:grpSp>
        <p:nvGrpSpPr>
          <p:cNvPr id="26" name="Group 25">
            <a:extLst>
              <a:ext uri="{FF2B5EF4-FFF2-40B4-BE49-F238E27FC236}">
                <a16:creationId xmlns:a16="http://schemas.microsoft.com/office/drawing/2014/main" id="{3FD9C011-4195-C540-935B-94EADE8E0444}"/>
              </a:ext>
            </a:extLst>
          </p:cNvPr>
          <p:cNvGrpSpPr/>
          <p:nvPr/>
        </p:nvGrpSpPr>
        <p:grpSpPr>
          <a:xfrm>
            <a:off x="309402" y="61309"/>
            <a:ext cx="8568964" cy="723235"/>
            <a:chOff x="309402" y="61309"/>
            <a:chExt cx="8568964" cy="723235"/>
          </a:xfrm>
        </p:grpSpPr>
        <p:pic>
          <p:nvPicPr>
            <p:cNvPr id="29" name="Picture 28">
              <a:extLst>
                <a:ext uri="{FF2B5EF4-FFF2-40B4-BE49-F238E27FC236}">
                  <a16:creationId xmlns:a16="http://schemas.microsoft.com/office/drawing/2014/main" id="{659FC12B-D042-DB43-BCB2-225DB642DA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30" name="Group 29">
              <a:extLst>
                <a:ext uri="{FF2B5EF4-FFF2-40B4-BE49-F238E27FC236}">
                  <a16:creationId xmlns:a16="http://schemas.microsoft.com/office/drawing/2014/main" id="{2DCBE60C-252B-5746-B976-79D9562BE617}"/>
                </a:ext>
              </a:extLst>
            </p:cNvPr>
            <p:cNvGrpSpPr/>
            <p:nvPr/>
          </p:nvGrpSpPr>
          <p:grpSpPr>
            <a:xfrm>
              <a:off x="309402" y="146222"/>
              <a:ext cx="8568964" cy="638322"/>
              <a:chOff x="309402" y="-139528"/>
              <a:chExt cx="8568964" cy="638322"/>
            </a:xfrm>
          </p:grpSpPr>
          <p:sp>
            <p:nvSpPr>
              <p:cNvPr id="31" name="Title 1">
                <a:extLst>
                  <a:ext uri="{FF2B5EF4-FFF2-40B4-BE49-F238E27FC236}">
                    <a16:creationId xmlns:a16="http://schemas.microsoft.com/office/drawing/2014/main" id="{C186FAEA-1DD1-4847-800E-C1CD80385FD9}"/>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CLI</a:t>
                </a:r>
              </a:p>
            </p:txBody>
          </p:sp>
          <p:cxnSp>
            <p:nvCxnSpPr>
              <p:cNvPr id="32" name="Straight Connector 31">
                <a:extLst>
                  <a:ext uri="{FF2B5EF4-FFF2-40B4-BE49-F238E27FC236}">
                    <a16:creationId xmlns:a16="http://schemas.microsoft.com/office/drawing/2014/main" id="{389FD5A4-76B8-9647-8F74-47E5BAB7E2A7}"/>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
        <p:nvSpPr>
          <p:cNvPr id="33" name="TextBox 32">
            <a:extLst>
              <a:ext uri="{FF2B5EF4-FFF2-40B4-BE49-F238E27FC236}">
                <a16:creationId xmlns:a16="http://schemas.microsoft.com/office/drawing/2014/main" id="{2B51B83E-DD50-EA47-8F0E-F392F330F2DE}"/>
              </a:ext>
            </a:extLst>
          </p:cNvPr>
          <p:cNvSpPr txBox="1"/>
          <p:nvPr/>
        </p:nvSpPr>
        <p:spPr>
          <a:xfrm>
            <a:off x="4599163" y="1410190"/>
            <a:ext cx="1366080"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a:t>
            </a:r>
            <a:r>
              <a:rPr lang="en-US" sz="1400" dirty="0" err="1">
                <a:solidFill>
                  <a:schemeClr val="bg1">
                    <a:lumMod val="85000"/>
                  </a:schemeClr>
                </a:solidFill>
                <a:latin typeface="Courier" pitchFamily="2" charset="0"/>
              </a:rPr>
              <a:t>skipTests</a:t>
            </a:r>
            <a:endParaRPr lang="en-US" sz="1400" dirty="0">
              <a:solidFill>
                <a:schemeClr val="bg1">
                  <a:lumMod val="85000"/>
                </a:schemeClr>
              </a:solidFill>
              <a:latin typeface="Courier" pitchFamily="2" charset="0"/>
            </a:endParaRPr>
          </a:p>
        </p:txBody>
      </p:sp>
      <p:sp>
        <p:nvSpPr>
          <p:cNvPr id="34" name="TextBox 33">
            <a:extLst>
              <a:ext uri="{FF2B5EF4-FFF2-40B4-BE49-F238E27FC236}">
                <a16:creationId xmlns:a16="http://schemas.microsoft.com/office/drawing/2014/main" id="{EBAA077E-2827-6246-AFAA-22AFEF5A9714}"/>
              </a:ext>
            </a:extLst>
          </p:cNvPr>
          <p:cNvSpPr txBox="1"/>
          <p:nvPr/>
        </p:nvSpPr>
        <p:spPr>
          <a:xfrm>
            <a:off x="5899651" y="1410190"/>
            <a:ext cx="1580882"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a:t>
            </a:r>
            <a:r>
              <a:rPr lang="en-US" sz="1400" dirty="0" err="1">
                <a:solidFill>
                  <a:schemeClr val="bg1">
                    <a:lumMod val="85000"/>
                  </a:schemeClr>
                </a:solidFill>
                <a:latin typeface="Courier" pitchFamily="2" charset="0"/>
              </a:rPr>
              <a:t>inlineStyle</a:t>
            </a:r>
            <a:endParaRPr lang="en-US" sz="1400" dirty="0">
              <a:solidFill>
                <a:schemeClr val="bg1">
                  <a:lumMod val="85000"/>
                </a:schemeClr>
              </a:solidFill>
              <a:latin typeface="Courier" pitchFamily="2" charset="0"/>
            </a:endParaRPr>
          </a:p>
        </p:txBody>
      </p:sp>
    </p:spTree>
    <p:extLst>
      <p:ext uri="{BB962C8B-B14F-4D97-AF65-F5344CB8AC3E}">
        <p14:creationId xmlns:p14="http://schemas.microsoft.com/office/powerpoint/2010/main" val="216197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3" grpId="0"/>
      <p:bldP spid="24"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D2F9FDD-D271-4B44-95E4-241CAFDBD265}"/>
              </a:ext>
            </a:extLst>
          </p:cNvPr>
          <p:cNvGrpSpPr/>
          <p:nvPr/>
        </p:nvGrpSpPr>
        <p:grpSpPr>
          <a:xfrm>
            <a:off x="1251702" y="989814"/>
            <a:ext cx="6640595" cy="4336331"/>
            <a:chOff x="1028700" y="942680"/>
            <a:chExt cx="7116059" cy="4628561"/>
          </a:xfrm>
          <a:effectLst>
            <a:outerShdw blurRad="63500" dist="25400" dir="2700000" algn="tl" rotWithShape="0">
              <a:prstClr val="black">
                <a:alpha val="30000"/>
              </a:prstClr>
            </a:outerShdw>
          </a:effectLst>
        </p:grpSpPr>
        <p:sp>
          <p:nvSpPr>
            <p:cNvPr id="4" name="Rectangle 3">
              <a:extLst>
                <a:ext uri="{FF2B5EF4-FFF2-40B4-BE49-F238E27FC236}">
                  <a16:creationId xmlns:a16="http://schemas.microsoft.com/office/drawing/2014/main" id="{0595611D-E847-FC48-884F-DA72822A86C6}"/>
                </a:ext>
              </a:extLst>
            </p:cNvPr>
            <p:cNvSpPr/>
            <p:nvPr/>
          </p:nvSpPr>
          <p:spPr>
            <a:xfrm>
              <a:off x="1028700" y="942680"/>
              <a:ext cx="7116059" cy="4628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35B264-0C15-2B44-B4D7-83521E420A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3280" y="1112364"/>
              <a:ext cx="6793391" cy="4384677"/>
            </a:xfrm>
            <a:prstGeom prst="rect">
              <a:avLst/>
            </a:prstGeom>
          </p:spPr>
        </p:pic>
      </p:grpSp>
      <p:grpSp>
        <p:nvGrpSpPr>
          <p:cNvPr id="11" name="Group 10">
            <a:extLst>
              <a:ext uri="{FF2B5EF4-FFF2-40B4-BE49-F238E27FC236}">
                <a16:creationId xmlns:a16="http://schemas.microsoft.com/office/drawing/2014/main" id="{44BAAE53-CA3A-CC4C-AF89-08119A38A144}"/>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266A59B4-7EBE-D148-9CD3-418B58F0E4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01425DD0-6DD9-6040-88A3-F106BA7C19A8}"/>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BEF93B03-7F51-A943-BCC4-38AC4BCB3DC5}"/>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t>
                </a:r>
                <a:r>
                  <a:rPr lang="en-US" sz="2800" dirty="0" err="1">
                    <a:solidFill>
                      <a:srgbClr val="03006B"/>
                    </a:solidFill>
                    <a:latin typeface="Calibri"/>
                  </a:rPr>
                  <a:t>NgModule</a:t>
                </a:r>
                <a:endParaRPr lang="en-US" sz="2800" dirty="0">
                  <a:solidFill>
                    <a:srgbClr val="03006B"/>
                  </a:solidFill>
                  <a:latin typeface="Calibri"/>
                </a:endParaRPr>
              </a:p>
            </p:txBody>
          </p:sp>
          <p:cxnSp>
            <p:nvCxnSpPr>
              <p:cNvPr id="16" name="Straight Connector 15">
                <a:extLst>
                  <a:ext uri="{FF2B5EF4-FFF2-40B4-BE49-F238E27FC236}">
                    <a16:creationId xmlns:a16="http://schemas.microsoft.com/office/drawing/2014/main" id="{C47340AF-630F-D54E-888D-FA588245E7A5}"/>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203965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95611D-E847-FC48-884F-DA72822A86C6}"/>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300E73-0C78-8A43-9C1A-E063F99755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2659" y="1888830"/>
            <a:ext cx="4678680" cy="2293620"/>
          </a:xfrm>
          <a:prstGeom prst="rect">
            <a:avLst/>
          </a:prstGeom>
        </p:spPr>
      </p:pic>
      <p:grpSp>
        <p:nvGrpSpPr>
          <p:cNvPr id="11" name="Group 10">
            <a:extLst>
              <a:ext uri="{FF2B5EF4-FFF2-40B4-BE49-F238E27FC236}">
                <a16:creationId xmlns:a16="http://schemas.microsoft.com/office/drawing/2014/main" id="{91C71310-5C30-0142-85B4-A6CA87ACFDCA}"/>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21BCAA11-2497-594D-8EB9-AC5BBC323C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39BF91E1-6FC1-9341-B8BF-D966EBEC1F96}"/>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B0294400-9C0F-4C4D-B4B8-B6D995E0F0CE}"/>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@Component</a:t>
                </a:r>
              </a:p>
            </p:txBody>
          </p:sp>
          <p:cxnSp>
            <p:nvCxnSpPr>
              <p:cNvPr id="16" name="Straight Connector 15">
                <a:extLst>
                  <a:ext uri="{FF2B5EF4-FFF2-40B4-BE49-F238E27FC236}">
                    <a16:creationId xmlns:a16="http://schemas.microsoft.com/office/drawing/2014/main" id="{12D04832-DCD5-8744-93F8-6C7720E161CD}"/>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789181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95611D-E847-FC48-884F-DA72822A86C6}"/>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03AA439-81BB-E243-A8B0-CB68A5D0C9F8}"/>
              </a:ext>
            </a:extLst>
          </p:cNvPr>
          <p:cNvPicPr>
            <a:picLocks noChangeAspect="1"/>
          </p:cNvPicPr>
          <p:nvPr/>
        </p:nvPicPr>
        <p:blipFill>
          <a:blip r:embed="rId3"/>
          <a:stretch>
            <a:fillRect/>
          </a:stretch>
        </p:blipFill>
        <p:spPr>
          <a:xfrm>
            <a:off x="1943099" y="1646679"/>
            <a:ext cx="5257800" cy="3022600"/>
          </a:xfrm>
          <a:prstGeom prst="rect">
            <a:avLst/>
          </a:prstGeom>
        </p:spPr>
      </p:pic>
      <p:grpSp>
        <p:nvGrpSpPr>
          <p:cNvPr id="11" name="Group 10">
            <a:extLst>
              <a:ext uri="{FF2B5EF4-FFF2-40B4-BE49-F238E27FC236}">
                <a16:creationId xmlns:a16="http://schemas.microsoft.com/office/drawing/2014/main" id="{FCFB114F-A57D-F443-8816-4102051C3464}"/>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130BAFA7-29B4-EA42-8626-2BF6F35A31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FDE947D7-CD60-7949-9212-BF48EA27856D}"/>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7B8F8BF9-A31A-2A4A-9557-CE79694E2F8C}"/>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@Component</a:t>
                </a:r>
              </a:p>
            </p:txBody>
          </p:sp>
          <p:cxnSp>
            <p:nvCxnSpPr>
              <p:cNvPr id="16" name="Straight Connector 15">
                <a:extLst>
                  <a:ext uri="{FF2B5EF4-FFF2-40B4-BE49-F238E27FC236}">
                    <a16:creationId xmlns:a16="http://schemas.microsoft.com/office/drawing/2014/main" id="{86FA1D83-C4FC-0345-B374-93FD9A17FC33}"/>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060454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628650" y="1791093"/>
            <a:ext cx="7886700" cy="3356376"/>
          </a:xfrm>
        </p:spPr>
        <p:txBody>
          <a:bodyPr/>
          <a:lstStyle/>
          <a:p>
            <a:pPr marL="0" indent="0">
              <a:buNone/>
            </a:pPr>
            <a:r>
              <a:rPr lang="en-US" sz="2400" b="1" dirty="0">
                <a:solidFill>
                  <a:srgbClr val="040069"/>
                </a:solidFill>
                <a:ea typeface="Roboto" panose="02000000000000000000" pitchFamily="2" charset="0"/>
              </a:rPr>
              <a:t>Output data in html</a:t>
            </a:r>
          </a:p>
          <a:p>
            <a:pPr marL="0" indent="0">
              <a:buNone/>
            </a:pPr>
            <a:endParaRPr lang="en-US" dirty="0">
              <a:solidFill>
                <a:srgbClr val="0D47A1"/>
              </a:solidFill>
              <a:latin typeface="Roboto" panose="02000000000000000000" pitchFamily="2" charset="0"/>
              <a:ea typeface="Roboto" panose="02000000000000000000" pitchFamily="2" charset="0"/>
            </a:endParaRPr>
          </a:p>
          <a:p>
            <a:r>
              <a:rPr lang="en-US" dirty="0">
                <a:solidFill>
                  <a:srgbClr val="040069"/>
                </a:solidFill>
                <a:ea typeface="Roboto" panose="02000000000000000000" pitchFamily="2" charset="0"/>
              </a:rPr>
              <a:t>string interpolation :</a:t>
            </a:r>
            <a:r>
              <a:rPr lang="en-US" dirty="0">
                <a:solidFill>
                  <a:srgbClr val="0D47A1"/>
                </a:solidFill>
                <a:latin typeface="Roboto" panose="02000000000000000000" pitchFamily="2" charset="0"/>
                <a:ea typeface="Roboto" panose="02000000000000000000" pitchFamily="2" charset="0"/>
              </a:rPr>
              <a:t>	</a:t>
            </a:r>
            <a:r>
              <a:rPr lang="en-US" dirty="0">
                <a:solidFill>
                  <a:srgbClr val="C00000"/>
                </a:solidFill>
                <a:latin typeface="Courier" pitchFamily="2" charset="0"/>
                <a:ea typeface="Roboto" panose="02000000000000000000" pitchFamily="2" charset="0"/>
              </a:rPr>
              <a:t>{{ </a:t>
            </a:r>
            <a:r>
              <a:rPr lang="en-US" dirty="0" err="1">
                <a:solidFill>
                  <a:srgbClr val="C00000"/>
                </a:solidFill>
                <a:latin typeface="Courier" pitchFamily="2" charset="0"/>
                <a:ea typeface="Roboto" panose="02000000000000000000" pitchFamily="2" charset="0"/>
              </a:rPr>
              <a:t>account.name</a:t>
            </a:r>
            <a:r>
              <a:rPr lang="en-US" dirty="0">
                <a:solidFill>
                  <a:srgbClr val="C00000"/>
                </a:solidFill>
                <a:latin typeface="Courier" pitchFamily="2" charset="0"/>
                <a:ea typeface="Roboto" panose="02000000000000000000" pitchFamily="2" charset="0"/>
              </a:rPr>
              <a:t> }}</a:t>
            </a:r>
            <a:br>
              <a:rPr lang="en-US" dirty="0">
                <a:solidFill>
                  <a:srgbClr val="0D47A1"/>
                </a:solidFill>
                <a:latin typeface="Courier" pitchFamily="2" charset="0"/>
                <a:ea typeface="Roboto" panose="02000000000000000000" pitchFamily="2" charset="0"/>
              </a:rPr>
            </a:br>
            <a:endParaRPr lang="en-US" dirty="0">
              <a:solidFill>
                <a:srgbClr val="0D47A1"/>
              </a:solidFill>
              <a:latin typeface="Courier" pitchFamily="2" charset="0"/>
              <a:ea typeface="Roboto" panose="02000000000000000000" pitchFamily="2" charset="0"/>
            </a:endParaRPr>
          </a:p>
          <a:p>
            <a:r>
              <a:rPr lang="en-US" dirty="0">
                <a:solidFill>
                  <a:srgbClr val="040069"/>
                </a:solidFill>
                <a:ea typeface="Roboto" panose="02000000000000000000" pitchFamily="2" charset="0"/>
              </a:rPr>
              <a:t>property binding:</a:t>
            </a:r>
            <a:r>
              <a:rPr lang="en-US" dirty="0">
                <a:solidFill>
                  <a:srgbClr val="0D47A1"/>
                </a:solidFill>
                <a:latin typeface="Roboto" panose="02000000000000000000" pitchFamily="2" charset="0"/>
                <a:ea typeface="Roboto" panose="02000000000000000000" pitchFamily="2" charset="0"/>
              </a:rPr>
              <a:t>       	</a:t>
            </a:r>
            <a:r>
              <a:rPr lang="en-US" dirty="0">
                <a:solidFill>
                  <a:srgbClr val="C00000"/>
                </a:solidFill>
                <a:latin typeface="Courier" pitchFamily="2" charset="0"/>
                <a:ea typeface="Roboto" panose="02000000000000000000" pitchFamily="2" charset="0"/>
              </a:rPr>
              <a:t>[disabled]="!</a:t>
            </a:r>
            <a:r>
              <a:rPr lang="en-US" dirty="0" err="1">
                <a:solidFill>
                  <a:srgbClr val="C00000"/>
                </a:solidFill>
                <a:latin typeface="Courier" pitchFamily="2" charset="0"/>
                <a:ea typeface="Roboto" panose="02000000000000000000" pitchFamily="2" charset="0"/>
              </a:rPr>
              <a:t>allowNewAccount</a:t>
            </a:r>
            <a:r>
              <a:rPr lang="en-US" dirty="0">
                <a:solidFill>
                  <a:srgbClr val="C00000"/>
                </a:solidFill>
                <a:latin typeface="Courier" pitchFamily="2" charset="0"/>
                <a:ea typeface="Roboto" panose="02000000000000000000" pitchFamily="2" charset="0"/>
              </a:rPr>
              <a:t>"</a:t>
            </a:r>
          </a:p>
        </p:txBody>
      </p:sp>
      <p:grpSp>
        <p:nvGrpSpPr>
          <p:cNvPr id="11" name="Group 10">
            <a:extLst>
              <a:ext uri="{FF2B5EF4-FFF2-40B4-BE49-F238E27FC236}">
                <a16:creationId xmlns:a16="http://schemas.microsoft.com/office/drawing/2014/main" id="{8EC71798-AB79-3640-BC0E-31ED2613DE86}"/>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B1CABEE2-1A53-D146-8049-BE5DA4F3BF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AE494AFD-FAFA-EE42-9BB6-D4C756983723}"/>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542D8C34-9C01-D748-B905-616F2B4224B5}"/>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data binding</a:t>
                </a:r>
              </a:p>
            </p:txBody>
          </p:sp>
          <p:cxnSp>
            <p:nvCxnSpPr>
              <p:cNvPr id="16" name="Straight Connector 15">
                <a:extLst>
                  <a:ext uri="{FF2B5EF4-FFF2-40B4-BE49-F238E27FC236}">
                    <a16:creationId xmlns:a16="http://schemas.microsoft.com/office/drawing/2014/main" id="{E015F17D-38BB-9E44-B41C-54E55A196408}"/>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244884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75B14A8-305C-FB4C-8DA4-F291DA3EBA82}"/>
              </a:ext>
            </a:extLst>
          </p:cNvPr>
          <p:cNvSpPr txBox="1"/>
          <p:nvPr/>
        </p:nvSpPr>
        <p:spPr>
          <a:xfrm>
            <a:off x="1253861" y="2180391"/>
            <a:ext cx="6636278" cy="1354217"/>
          </a:xfrm>
          <a:prstGeom prst="rect">
            <a:avLst/>
          </a:prstGeom>
          <a:noFill/>
        </p:spPr>
        <p:txBody>
          <a:bodyPr wrap="square" rtlCol="0">
            <a:spAutoFit/>
          </a:bodyPr>
          <a:lstStyle/>
          <a:p>
            <a:pPr algn="ctr">
              <a:spcAft>
                <a:spcPts val="600"/>
              </a:spcAft>
            </a:pPr>
            <a:r>
              <a:rPr lang="en-US" sz="2400" dirty="0">
                <a:solidFill>
                  <a:srgbClr val="040069"/>
                </a:solidFill>
                <a:ea typeface="Roboto" panose="02000000000000000000" pitchFamily="2" charset="0"/>
              </a:rPr>
              <a:t>Angular is a </a:t>
            </a:r>
            <a:r>
              <a:rPr lang="en-US" sz="2400" b="1" i="1" dirty="0">
                <a:solidFill>
                  <a:srgbClr val="040069"/>
                </a:solidFill>
                <a:ea typeface="Roboto" panose="02000000000000000000" pitchFamily="2" charset="0"/>
              </a:rPr>
              <a:t>JavaScript framework</a:t>
            </a:r>
            <a:r>
              <a:rPr lang="en-US" sz="2400" dirty="0">
                <a:solidFill>
                  <a:srgbClr val="040069"/>
                </a:solidFill>
                <a:ea typeface="Roboto" panose="02000000000000000000" pitchFamily="2" charset="0"/>
              </a:rPr>
              <a:t> </a:t>
            </a:r>
          </a:p>
          <a:p>
            <a:pPr algn="ctr">
              <a:spcAft>
                <a:spcPts val="600"/>
              </a:spcAft>
            </a:pPr>
            <a:r>
              <a:rPr lang="en-US" sz="2400" dirty="0">
                <a:solidFill>
                  <a:srgbClr val="040069"/>
                </a:solidFill>
                <a:ea typeface="Roboto" panose="02000000000000000000" pitchFamily="2" charset="0"/>
              </a:rPr>
              <a:t>which allows you to create reactive </a:t>
            </a:r>
          </a:p>
          <a:p>
            <a:pPr algn="ctr">
              <a:spcAft>
                <a:spcPts val="600"/>
              </a:spcAft>
            </a:pPr>
            <a:r>
              <a:rPr lang="en-US" sz="2400" b="1" i="1" dirty="0">
                <a:solidFill>
                  <a:srgbClr val="040069"/>
                </a:solidFill>
                <a:ea typeface="Roboto" panose="02000000000000000000" pitchFamily="2" charset="0"/>
              </a:rPr>
              <a:t>Single Page Applications</a:t>
            </a:r>
            <a:r>
              <a:rPr lang="en-US" sz="2400" dirty="0">
                <a:solidFill>
                  <a:srgbClr val="040069"/>
                </a:solidFill>
                <a:ea typeface="Roboto" panose="02000000000000000000" pitchFamily="2" charset="0"/>
              </a:rPr>
              <a:t> (SPAs)</a:t>
            </a:r>
          </a:p>
        </p:txBody>
      </p:sp>
      <p:grpSp>
        <p:nvGrpSpPr>
          <p:cNvPr id="13" name="Group 12">
            <a:extLst>
              <a:ext uri="{FF2B5EF4-FFF2-40B4-BE49-F238E27FC236}">
                <a16:creationId xmlns:a16="http://schemas.microsoft.com/office/drawing/2014/main" id="{8F27B164-EBAB-6D45-9996-F802D9DCA86F}"/>
              </a:ext>
            </a:extLst>
          </p:cNvPr>
          <p:cNvGrpSpPr/>
          <p:nvPr/>
        </p:nvGrpSpPr>
        <p:grpSpPr>
          <a:xfrm>
            <a:off x="309402" y="61309"/>
            <a:ext cx="8568964" cy="723235"/>
            <a:chOff x="309402" y="61309"/>
            <a:chExt cx="8568964" cy="723235"/>
          </a:xfrm>
        </p:grpSpPr>
        <p:pic>
          <p:nvPicPr>
            <p:cNvPr id="14" name="Picture 13">
              <a:extLst>
                <a:ext uri="{FF2B5EF4-FFF2-40B4-BE49-F238E27FC236}">
                  <a16:creationId xmlns:a16="http://schemas.microsoft.com/office/drawing/2014/main" id="{09EE8250-EFDC-5842-85A2-A65028EAB6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5" name="Group 14">
              <a:extLst>
                <a:ext uri="{FF2B5EF4-FFF2-40B4-BE49-F238E27FC236}">
                  <a16:creationId xmlns:a16="http://schemas.microsoft.com/office/drawing/2014/main" id="{A51E040C-4CC4-EE4E-83FC-C9F0832D3AAA}"/>
                </a:ext>
              </a:extLst>
            </p:cNvPr>
            <p:cNvGrpSpPr/>
            <p:nvPr/>
          </p:nvGrpSpPr>
          <p:grpSpPr>
            <a:xfrm>
              <a:off x="309402" y="146222"/>
              <a:ext cx="8568964" cy="638322"/>
              <a:chOff x="309402" y="-139528"/>
              <a:chExt cx="8568964" cy="638322"/>
            </a:xfrm>
          </p:grpSpPr>
          <p:sp>
            <p:nvSpPr>
              <p:cNvPr id="17" name="Title 1">
                <a:extLst>
                  <a:ext uri="{FF2B5EF4-FFF2-40B4-BE49-F238E27FC236}">
                    <a16:creationId xmlns:a16="http://schemas.microsoft.com/office/drawing/2014/main" id="{EE206A68-1A02-404C-A3E3-9ED623BFA440}"/>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a:t>
                </a:r>
              </a:p>
            </p:txBody>
          </p:sp>
          <p:cxnSp>
            <p:nvCxnSpPr>
              <p:cNvPr id="18" name="Straight Connector 17">
                <a:extLst>
                  <a:ext uri="{FF2B5EF4-FFF2-40B4-BE49-F238E27FC236}">
                    <a16:creationId xmlns:a16="http://schemas.microsoft.com/office/drawing/2014/main" id="{94DF8653-1B77-FA43-A691-868AE8671583}"/>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
        <p:nvSpPr>
          <p:cNvPr id="27" name="Freeform 26">
            <a:extLst>
              <a:ext uri="{FF2B5EF4-FFF2-40B4-BE49-F238E27FC236}">
                <a16:creationId xmlns:a16="http://schemas.microsoft.com/office/drawing/2014/main" id="{5AAF2308-AAA0-4A4F-B11D-A0BCF042784A}"/>
              </a:ext>
            </a:extLst>
          </p:cNvPr>
          <p:cNvSpPr/>
          <p:nvPr/>
        </p:nvSpPr>
        <p:spPr>
          <a:xfrm rot="21016577">
            <a:off x="3551969" y="2082751"/>
            <a:ext cx="2083829" cy="500766"/>
          </a:xfrm>
          <a:custGeom>
            <a:avLst/>
            <a:gdLst>
              <a:gd name="connsiteX0" fmla="*/ 0 w 1280222"/>
              <a:gd name="connsiteY0" fmla="*/ 0 h 338554"/>
              <a:gd name="connsiteX1" fmla="*/ 1269684 w 1280222"/>
              <a:gd name="connsiteY1" fmla="*/ 0 h 338554"/>
              <a:gd name="connsiteX2" fmla="*/ 1245367 w 1280222"/>
              <a:gd name="connsiteY2" fmla="*/ 3340 h 338554"/>
              <a:gd name="connsiteX3" fmla="*/ 1199200 w 1280222"/>
              <a:gd name="connsiteY3" fmla="*/ 10258 h 338554"/>
              <a:gd name="connsiteX4" fmla="*/ 1220185 w 1280222"/>
              <a:gd name="connsiteY4" fmla="*/ 18905 h 338554"/>
              <a:gd name="connsiteX5" fmla="*/ 1245367 w 1280222"/>
              <a:gd name="connsiteY5" fmla="*/ 31012 h 338554"/>
              <a:gd name="connsiteX6" fmla="*/ 1249564 w 1280222"/>
              <a:gd name="connsiteY6" fmla="*/ 36200 h 338554"/>
              <a:gd name="connsiteX7" fmla="*/ 1241170 w 1280222"/>
              <a:gd name="connsiteY7" fmla="*/ 41388 h 338554"/>
              <a:gd name="connsiteX8" fmla="*/ 1178215 w 1280222"/>
              <a:gd name="connsiteY8" fmla="*/ 43118 h 338554"/>
              <a:gd name="connsiteX9" fmla="*/ 1165624 w 1280222"/>
              <a:gd name="connsiteY9" fmla="*/ 44847 h 338554"/>
              <a:gd name="connsiteX10" fmla="*/ 1195003 w 1280222"/>
              <a:gd name="connsiteY10" fmla="*/ 48306 h 338554"/>
              <a:gd name="connsiteX11" fmla="*/ 1220185 w 1280222"/>
              <a:gd name="connsiteY11" fmla="*/ 55224 h 338554"/>
              <a:gd name="connsiteX12" fmla="*/ 1207594 w 1280222"/>
              <a:gd name="connsiteY12" fmla="*/ 56953 h 338554"/>
              <a:gd name="connsiteX13" fmla="*/ 1157230 w 1280222"/>
              <a:gd name="connsiteY13" fmla="*/ 58683 h 338554"/>
              <a:gd name="connsiteX14" fmla="*/ 1144639 w 1280222"/>
              <a:gd name="connsiteY14" fmla="*/ 62142 h 338554"/>
              <a:gd name="connsiteX15" fmla="*/ 1157230 w 1280222"/>
              <a:gd name="connsiteY15" fmla="*/ 63871 h 338554"/>
              <a:gd name="connsiteX16" fmla="*/ 1169821 w 1280222"/>
              <a:gd name="connsiteY16" fmla="*/ 67330 h 338554"/>
              <a:gd name="connsiteX17" fmla="*/ 1186609 w 1280222"/>
              <a:gd name="connsiteY17" fmla="*/ 69060 h 338554"/>
              <a:gd name="connsiteX18" fmla="*/ 1215988 w 1280222"/>
              <a:gd name="connsiteY18" fmla="*/ 75977 h 338554"/>
              <a:gd name="connsiteX19" fmla="*/ 1190806 w 1280222"/>
              <a:gd name="connsiteY19" fmla="*/ 79436 h 338554"/>
              <a:gd name="connsiteX20" fmla="*/ 1203397 w 1280222"/>
              <a:gd name="connsiteY20" fmla="*/ 81166 h 338554"/>
              <a:gd name="connsiteX21" fmla="*/ 1215988 w 1280222"/>
              <a:gd name="connsiteY21" fmla="*/ 82895 h 338554"/>
              <a:gd name="connsiteX22" fmla="*/ 1249564 w 1280222"/>
              <a:gd name="connsiteY22" fmla="*/ 93272 h 338554"/>
              <a:gd name="connsiteX23" fmla="*/ 1215988 w 1280222"/>
              <a:gd name="connsiteY23" fmla="*/ 96731 h 338554"/>
              <a:gd name="connsiteX24" fmla="*/ 1203397 w 1280222"/>
              <a:gd name="connsiteY24" fmla="*/ 100190 h 338554"/>
              <a:gd name="connsiteX25" fmla="*/ 1232776 w 1280222"/>
              <a:gd name="connsiteY25" fmla="*/ 103649 h 338554"/>
              <a:gd name="connsiteX26" fmla="*/ 1245367 w 1280222"/>
              <a:gd name="connsiteY26" fmla="*/ 105378 h 338554"/>
              <a:gd name="connsiteX27" fmla="*/ 1253761 w 1280222"/>
              <a:gd name="connsiteY27" fmla="*/ 110566 h 338554"/>
              <a:gd name="connsiteX28" fmla="*/ 1245367 w 1280222"/>
              <a:gd name="connsiteY28" fmla="*/ 115755 h 338554"/>
              <a:gd name="connsiteX29" fmla="*/ 1228579 w 1280222"/>
              <a:gd name="connsiteY29" fmla="*/ 122673 h 338554"/>
              <a:gd name="connsiteX30" fmla="*/ 1257958 w 1280222"/>
              <a:gd name="connsiteY30" fmla="*/ 131320 h 338554"/>
              <a:gd name="connsiteX31" fmla="*/ 1262154 w 1280222"/>
              <a:gd name="connsiteY31" fmla="*/ 139967 h 338554"/>
              <a:gd name="connsiteX32" fmla="*/ 1253761 w 1280222"/>
              <a:gd name="connsiteY32" fmla="*/ 145156 h 338554"/>
              <a:gd name="connsiteX33" fmla="*/ 1232776 w 1280222"/>
              <a:gd name="connsiteY33" fmla="*/ 146885 h 338554"/>
              <a:gd name="connsiteX34" fmla="*/ 1203397 w 1280222"/>
              <a:gd name="connsiteY34" fmla="*/ 150344 h 338554"/>
              <a:gd name="connsiteX35" fmla="*/ 1186609 w 1280222"/>
              <a:gd name="connsiteY35" fmla="*/ 152073 h 338554"/>
              <a:gd name="connsiteX36" fmla="*/ 1211791 w 1280222"/>
              <a:gd name="connsiteY36" fmla="*/ 155532 h 338554"/>
              <a:gd name="connsiteX37" fmla="*/ 1262154 w 1280222"/>
              <a:gd name="connsiteY37" fmla="*/ 169368 h 338554"/>
              <a:gd name="connsiteX38" fmla="*/ 1257958 w 1280222"/>
              <a:gd name="connsiteY38" fmla="*/ 174556 h 338554"/>
              <a:gd name="connsiteX39" fmla="*/ 1245367 w 1280222"/>
              <a:gd name="connsiteY39" fmla="*/ 176286 h 338554"/>
              <a:gd name="connsiteX40" fmla="*/ 1232776 w 1280222"/>
              <a:gd name="connsiteY40" fmla="*/ 179745 h 338554"/>
              <a:gd name="connsiteX41" fmla="*/ 1245367 w 1280222"/>
              <a:gd name="connsiteY41" fmla="*/ 181474 h 338554"/>
              <a:gd name="connsiteX42" fmla="*/ 1262154 w 1280222"/>
              <a:gd name="connsiteY42" fmla="*/ 183204 h 338554"/>
              <a:gd name="connsiteX43" fmla="*/ 1274745 w 1280222"/>
              <a:gd name="connsiteY43" fmla="*/ 188392 h 338554"/>
              <a:gd name="connsiteX44" fmla="*/ 1270548 w 1280222"/>
              <a:gd name="connsiteY44" fmla="*/ 193580 h 338554"/>
              <a:gd name="connsiteX45" fmla="*/ 1241170 w 1280222"/>
              <a:gd name="connsiteY45" fmla="*/ 197039 h 338554"/>
              <a:gd name="connsiteX46" fmla="*/ 1236973 w 1280222"/>
              <a:gd name="connsiteY46" fmla="*/ 202228 h 338554"/>
              <a:gd name="connsiteX47" fmla="*/ 1241170 w 1280222"/>
              <a:gd name="connsiteY47" fmla="*/ 207416 h 338554"/>
              <a:gd name="connsiteX48" fmla="*/ 1228579 w 1280222"/>
              <a:gd name="connsiteY48" fmla="*/ 210875 h 338554"/>
              <a:gd name="connsiteX49" fmla="*/ 1199200 w 1280222"/>
              <a:gd name="connsiteY49" fmla="*/ 216063 h 338554"/>
              <a:gd name="connsiteX50" fmla="*/ 1211791 w 1280222"/>
              <a:gd name="connsiteY50" fmla="*/ 219522 h 338554"/>
              <a:gd name="connsiteX51" fmla="*/ 1245367 w 1280222"/>
              <a:gd name="connsiteY51" fmla="*/ 233358 h 338554"/>
              <a:gd name="connsiteX52" fmla="*/ 1232776 w 1280222"/>
              <a:gd name="connsiteY52" fmla="*/ 236817 h 338554"/>
              <a:gd name="connsiteX53" fmla="*/ 1215988 w 1280222"/>
              <a:gd name="connsiteY53" fmla="*/ 238546 h 338554"/>
              <a:gd name="connsiteX54" fmla="*/ 1203397 w 1280222"/>
              <a:gd name="connsiteY54" fmla="*/ 240276 h 338554"/>
              <a:gd name="connsiteX55" fmla="*/ 1211791 w 1280222"/>
              <a:gd name="connsiteY55" fmla="*/ 248923 h 338554"/>
              <a:gd name="connsiteX56" fmla="*/ 1215988 w 1280222"/>
              <a:gd name="connsiteY56" fmla="*/ 255841 h 338554"/>
              <a:gd name="connsiteX57" fmla="*/ 1178215 w 1280222"/>
              <a:gd name="connsiteY57" fmla="*/ 262759 h 338554"/>
              <a:gd name="connsiteX58" fmla="*/ 1140442 w 1280222"/>
              <a:gd name="connsiteY58" fmla="*/ 269676 h 338554"/>
              <a:gd name="connsiteX59" fmla="*/ 1157230 w 1280222"/>
              <a:gd name="connsiteY59" fmla="*/ 273135 h 338554"/>
              <a:gd name="connsiteX60" fmla="*/ 1174018 w 1280222"/>
              <a:gd name="connsiteY60" fmla="*/ 274865 h 338554"/>
              <a:gd name="connsiteX61" fmla="*/ 1207594 w 1280222"/>
              <a:gd name="connsiteY61" fmla="*/ 281783 h 338554"/>
              <a:gd name="connsiteX62" fmla="*/ 1203397 w 1280222"/>
              <a:gd name="connsiteY62" fmla="*/ 286971 h 338554"/>
              <a:gd name="connsiteX63" fmla="*/ 1190806 w 1280222"/>
              <a:gd name="connsiteY63" fmla="*/ 288700 h 338554"/>
              <a:gd name="connsiteX64" fmla="*/ 1157230 w 1280222"/>
              <a:gd name="connsiteY64" fmla="*/ 293889 h 338554"/>
              <a:gd name="connsiteX65" fmla="*/ 1182412 w 1280222"/>
              <a:gd name="connsiteY65" fmla="*/ 297348 h 338554"/>
              <a:gd name="connsiteX66" fmla="*/ 1203397 w 1280222"/>
              <a:gd name="connsiteY66" fmla="*/ 299077 h 338554"/>
              <a:gd name="connsiteX67" fmla="*/ 1241170 w 1280222"/>
              <a:gd name="connsiteY67" fmla="*/ 305995 h 338554"/>
              <a:gd name="connsiteX68" fmla="*/ 1257958 w 1280222"/>
              <a:gd name="connsiteY68" fmla="*/ 307724 h 338554"/>
              <a:gd name="connsiteX69" fmla="*/ 1262154 w 1280222"/>
              <a:gd name="connsiteY69" fmla="*/ 312913 h 338554"/>
              <a:gd name="connsiteX70" fmla="*/ 1224382 w 1280222"/>
              <a:gd name="connsiteY70" fmla="*/ 319831 h 338554"/>
              <a:gd name="connsiteX71" fmla="*/ 1203397 w 1280222"/>
              <a:gd name="connsiteY71" fmla="*/ 321560 h 338554"/>
              <a:gd name="connsiteX72" fmla="*/ 1199200 w 1280222"/>
              <a:gd name="connsiteY72" fmla="*/ 326748 h 338554"/>
              <a:gd name="connsiteX73" fmla="*/ 1211791 w 1280222"/>
              <a:gd name="connsiteY73" fmla="*/ 328478 h 338554"/>
              <a:gd name="connsiteX74" fmla="*/ 1236973 w 1280222"/>
              <a:gd name="connsiteY74" fmla="*/ 331937 h 338554"/>
              <a:gd name="connsiteX75" fmla="*/ 1249564 w 1280222"/>
              <a:gd name="connsiteY75" fmla="*/ 335396 h 338554"/>
              <a:gd name="connsiteX76" fmla="*/ 1280222 w 1280222"/>
              <a:gd name="connsiteY76" fmla="*/ 338554 h 338554"/>
              <a:gd name="connsiteX77" fmla="*/ 10540 w 1280222"/>
              <a:gd name="connsiteY77" fmla="*/ 338554 h 338554"/>
              <a:gd name="connsiteX78" fmla="*/ 34856 w 1280222"/>
              <a:gd name="connsiteY78" fmla="*/ 335214 h 338554"/>
              <a:gd name="connsiteX79" fmla="*/ 81022 w 1280222"/>
              <a:gd name="connsiteY79" fmla="*/ 328296 h 338554"/>
              <a:gd name="connsiteX80" fmla="*/ 60037 w 1280222"/>
              <a:gd name="connsiteY80" fmla="*/ 319649 h 338554"/>
              <a:gd name="connsiteX81" fmla="*/ 34856 w 1280222"/>
              <a:gd name="connsiteY81" fmla="*/ 307543 h 338554"/>
              <a:gd name="connsiteX82" fmla="*/ 30659 w 1280222"/>
              <a:gd name="connsiteY82" fmla="*/ 302354 h 338554"/>
              <a:gd name="connsiteX83" fmla="*/ 39053 w 1280222"/>
              <a:gd name="connsiteY83" fmla="*/ 297166 h 338554"/>
              <a:gd name="connsiteX84" fmla="*/ 102007 w 1280222"/>
              <a:gd name="connsiteY84" fmla="*/ 295437 h 338554"/>
              <a:gd name="connsiteX85" fmla="*/ 114598 w 1280222"/>
              <a:gd name="connsiteY85" fmla="*/ 293707 h 338554"/>
              <a:gd name="connsiteX86" fmla="*/ 85219 w 1280222"/>
              <a:gd name="connsiteY86" fmla="*/ 290248 h 338554"/>
              <a:gd name="connsiteX87" fmla="*/ 60037 w 1280222"/>
              <a:gd name="connsiteY87" fmla="*/ 283330 h 338554"/>
              <a:gd name="connsiteX88" fmla="*/ 72628 w 1280222"/>
              <a:gd name="connsiteY88" fmla="*/ 281601 h 338554"/>
              <a:gd name="connsiteX89" fmla="*/ 122992 w 1280222"/>
              <a:gd name="connsiteY89" fmla="*/ 279872 h 338554"/>
              <a:gd name="connsiteX90" fmla="*/ 135583 w 1280222"/>
              <a:gd name="connsiteY90" fmla="*/ 276413 h 338554"/>
              <a:gd name="connsiteX91" fmla="*/ 122992 w 1280222"/>
              <a:gd name="connsiteY91" fmla="*/ 274683 h 338554"/>
              <a:gd name="connsiteX92" fmla="*/ 110401 w 1280222"/>
              <a:gd name="connsiteY92" fmla="*/ 271224 h 338554"/>
              <a:gd name="connsiteX93" fmla="*/ 93613 w 1280222"/>
              <a:gd name="connsiteY93" fmla="*/ 269495 h 338554"/>
              <a:gd name="connsiteX94" fmla="*/ 64234 w 1280222"/>
              <a:gd name="connsiteY94" fmla="*/ 262577 h 338554"/>
              <a:gd name="connsiteX95" fmla="*/ 89416 w 1280222"/>
              <a:gd name="connsiteY95" fmla="*/ 259118 h 338554"/>
              <a:gd name="connsiteX96" fmla="*/ 76825 w 1280222"/>
              <a:gd name="connsiteY96" fmla="*/ 257389 h 338554"/>
              <a:gd name="connsiteX97" fmla="*/ 64234 w 1280222"/>
              <a:gd name="connsiteY97" fmla="*/ 255659 h 338554"/>
              <a:gd name="connsiteX98" fmla="*/ 30659 w 1280222"/>
              <a:gd name="connsiteY98" fmla="*/ 245282 h 338554"/>
              <a:gd name="connsiteX99" fmla="*/ 64234 w 1280222"/>
              <a:gd name="connsiteY99" fmla="*/ 241824 h 338554"/>
              <a:gd name="connsiteX100" fmla="*/ 76825 w 1280222"/>
              <a:gd name="connsiteY100" fmla="*/ 238365 h 338554"/>
              <a:gd name="connsiteX101" fmla="*/ 47447 w 1280222"/>
              <a:gd name="connsiteY101" fmla="*/ 234906 h 338554"/>
              <a:gd name="connsiteX102" fmla="*/ 34856 w 1280222"/>
              <a:gd name="connsiteY102" fmla="*/ 233176 h 338554"/>
              <a:gd name="connsiteX103" fmla="*/ 26462 w 1280222"/>
              <a:gd name="connsiteY103" fmla="*/ 227988 h 338554"/>
              <a:gd name="connsiteX104" fmla="*/ 34856 w 1280222"/>
              <a:gd name="connsiteY104" fmla="*/ 222800 h 338554"/>
              <a:gd name="connsiteX105" fmla="*/ 51644 w 1280222"/>
              <a:gd name="connsiteY105" fmla="*/ 215882 h 338554"/>
              <a:gd name="connsiteX106" fmla="*/ 22265 w 1280222"/>
              <a:gd name="connsiteY106" fmla="*/ 207234 h 338554"/>
              <a:gd name="connsiteX107" fmla="*/ 18068 w 1280222"/>
              <a:gd name="connsiteY107" fmla="*/ 198587 h 338554"/>
              <a:gd name="connsiteX108" fmla="*/ 26462 w 1280222"/>
              <a:gd name="connsiteY108" fmla="*/ 193399 h 338554"/>
              <a:gd name="connsiteX109" fmla="*/ 47447 w 1280222"/>
              <a:gd name="connsiteY109" fmla="*/ 191669 h 338554"/>
              <a:gd name="connsiteX110" fmla="*/ 76825 w 1280222"/>
              <a:gd name="connsiteY110" fmla="*/ 188210 h 338554"/>
              <a:gd name="connsiteX111" fmla="*/ 93613 w 1280222"/>
              <a:gd name="connsiteY111" fmla="*/ 186481 h 338554"/>
              <a:gd name="connsiteX112" fmla="*/ 68431 w 1280222"/>
              <a:gd name="connsiteY112" fmla="*/ 183022 h 338554"/>
              <a:gd name="connsiteX113" fmla="*/ 18068 w 1280222"/>
              <a:gd name="connsiteY113" fmla="*/ 169186 h 338554"/>
              <a:gd name="connsiteX114" fmla="*/ 22265 w 1280222"/>
              <a:gd name="connsiteY114" fmla="*/ 163998 h 338554"/>
              <a:gd name="connsiteX115" fmla="*/ 34856 w 1280222"/>
              <a:gd name="connsiteY115" fmla="*/ 162269 h 338554"/>
              <a:gd name="connsiteX116" fmla="*/ 47447 w 1280222"/>
              <a:gd name="connsiteY116" fmla="*/ 158810 h 338554"/>
              <a:gd name="connsiteX117" fmla="*/ 34856 w 1280222"/>
              <a:gd name="connsiteY117" fmla="*/ 157080 h 338554"/>
              <a:gd name="connsiteX118" fmla="*/ 18068 w 1280222"/>
              <a:gd name="connsiteY118" fmla="*/ 155351 h 338554"/>
              <a:gd name="connsiteX119" fmla="*/ 5477 w 1280222"/>
              <a:gd name="connsiteY119" fmla="*/ 150162 h 338554"/>
              <a:gd name="connsiteX120" fmla="*/ 9674 w 1280222"/>
              <a:gd name="connsiteY120" fmla="*/ 144974 h 338554"/>
              <a:gd name="connsiteX121" fmla="*/ 39053 w 1280222"/>
              <a:gd name="connsiteY121" fmla="*/ 141515 h 338554"/>
              <a:gd name="connsiteX122" fmla="*/ 43250 w 1280222"/>
              <a:gd name="connsiteY122" fmla="*/ 136327 h 338554"/>
              <a:gd name="connsiteX123" fmla="*/ 39053 w 1280222"/>
              <a:gd name="connsiteY123" fmla="*/ 131138 h 338554"/>
              <a:gd name="connsiteX124" fmla="*/ 51644 w 1280222"/>
              <a:gd name="connsiteY124" fmla="*/ 127679 h 338554"/>
              <a:gd name="connsiteX125" fmla="*/ 81022 w 1280222"/>
              <a:gd name="connsiteY125" fmla="*/ 122491 h 338554"/>
              <a:gd name="connsiteX126" fmla="*/ 68431 w 1280222"/>
              <a:gd name="connsiteY126" fmla="*/ 119032 h 338554"/>
              <a:gd name="connsiteX127" fmla="*/ 34856 w 1280222"/>
              <a:gd name="connsiteY127" fmla="*/ 105196 h 338554"/>
              <a:gd name="connsiteX128" fmla="*/ 47447 w 1280222"/>
              <a:gd name="connsiteY128" fmla="*/ 101738 h 338554"/>
              <a:gd name="connsiteX129" fmla="*/ 64234 w 1280222"/>
              <a:gd name="connsiteY129" fmla="*/ 100008 h 338554"/>
              <a:gd name="connsiteX130" fmla="*/ 76825 w 1280222"/>
              <a:gd name="connsiteY130" fmla="*/ 98279 h 338554"/>
              <a:gd name="connsiteX131" fmla="*/ 68431 w 1280222"/>
              <a:gd name="connsiteY131" fmla="*/ 89631 h 338554"/>
              <a:gd name="connsiteX132" fmla="*/ 64234 w 1280222"/>
              <a:gd name="connsiteY132" fmla="*/ 82714 h 338554"/>
              <a:gd name="connsiteX133" fmla="*/ 102007 w 1280222"/>
              <a:gd name="connsiteY133" fmla="*/ 75796 h 338554"/>
              <a:gd name="connsiteX134" fmla="*/ 139780 w 1280222"/>
              <a:gd name="connsiteY134" fmla="*/ 68878 h 338554"/>
              <a:gd name="connsiteX135" fmla="*/ 122992 w 1280222"/>
              <a:gd name="connsiteY135" fmla="*/ 65419 h 338554"/>
              <a:gd name="connsiteX136" fmla="*/ 106204 w 1280222"/>
              <a:gd name="connsiteY136" fmla="*/ 63690 h 338554"/>
              <a:gd name="connsiteX137" fmla="*/ 72628 w 1280222"/>
              <a:gd name="connsiteY137" fmla="*/ 56772 h 338554"/>
              <a:gd name="connsiteX138" fmla="*/ 76825 w 1280222"/>
              <a:gd name="connsiteY138" fmla="*/ 51583 h 338554"/>
              <a:gd name="connsiteX139" fmla="*/ 89416 w 1280222"/>
              <a:gd name="connsiteY139" fmla="*/ 49854 h 338554"/>
              <a:gd name="connsiteX140" fmla="*/ 122992 w 1280222"/>
              <a:gd name="connsiteY140" fmla="*/ 44666 h 338554"/>
              <a:gd name="connsiteX141" fmla="*/ 97810 w 1280222"/>
              <a:gd name="connsiteY141" fmla="*/ 41207 h 338554"/>
              <a:gd name="connsiteX142" fmla="*/ 76825 w 1280222"/>
              <a:gd name="connsiteY142" fmla="*/ 39477 h 338554"/>
              <a:gd name="connsiteX143" fmla="*/ 39053 w 1280222"/>
              <a:gd name="connsiteY143" fmla="*/ 32559 h 338554"/>
              <a:gd name="connsiteX144" fmla="*/ 22265 w 1280222"/>
              <a:gd name="connsiteY144" fmla="*/ 30830 h 338554"/>
              <a:gd name="connsiteX145" fmla="*/ 18068 w 1280222"/>
              <a:gd name="connsiteY145" fmla="*/ 25642 h 338554"/>
              <a:gd name="connsiteX146" fmla="*/ 55841 w 1280222"/>
              <a:gd name="connsiteY146" fmla="*/ 18724 h 338554"/>
              <a:gd name="connsiteX147" fmla="*/ 76825 w 1280222"/>
              <a:gd name="connsiteY147" fmla="*/ 16994 h 338554"/>
              <a:gd name="connsiteX148" fmla="*/ 81022 w 1280222"/>
              <a:gd name="connsiteY148" fmla="*/ 11806 h 338554"/>
              <a:gd name="connsiteX149" fmla="*/ 68431 w 1280222"/>
              <a:gd name="connsiteY149" fmla="*/ 10076 h 338554"/>
              <a:gd name="connsiteX150" fmla="*/ 43250 w 1280222"/>
              <a:gd name="connsiteY150" fmla="*/ 6618 h 338554"/>
              <a:gd name="connsiteX151" fmla="*/ 30659 w 1280222"/>
              <a:gd name="connsiteY151" fmla="*/ 3159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280222" h="338554">
                <a:moveTo>
                  <a:pt x="0" y="0"/>
                </a:moveTo>
                <a:lnTo>
                  <a:pt x="1269684" y="0"/>
                </a:lnTo>
                <a:lnTo>
                  <a:pt x="1245367" y="3340"/>
                </a:lnTo>
                <a:cubicBezTo>
                  <a:pt x="1202916" y="7377"/>
                  <a:pt x="1228248" y="1281"/>
                  <a:pt x="1199200" y="10258"/>
                </a:cubicBezTo>
                <a:cubicBezTo>
                  <a:pt x="1214589" y="19770"/>
                  <a:pt x="1199200" y="11699"/>
                  <a:pt x="1220185" y="18905"/>
                </a:cubicBezTo>
                <a:cubicBezTo>
                  <a:pt x="1228304" y="21693"/>
                  <a:pt x="1240314" y="27368"/>
                  <a:pt x="1245367" y="31012"/>
                </a:cubicBezTo>
                <a:cubicBezTo>
                  <a:pt x="1247561" y="32594"/>
                  <a:pt x="1248164" y="34470"/>
                  <a:pt x="1249564" y="36200"/>
                </a:cubicBezTo>
                <a:cubicBezTo>
                  <a:pt x="1246766" y="37929"/>
                  <a:pt x="1246080" y="40912"/>
                  <a:pt x="1241170" y="41388"/>
                </a:cubicBezTo>
                <a:cubicBezTo>
                  <a:pt x="1220697" y="43373"/>
                  <a:pt x="1199118" y="42161"/>
                  <a:pt x="1178215" y="43118"/>
                </a:cubicBezTo>
                <a:cubicBezTo>
                  <a:pt x="1173818" y="43319"/>
                  <a:pt x="1169821" y="44271"/>
                  <a:pt x="1165624" y="44847"/>
                </a:cubicBezTo>
                <a:cubicBezTo>
                  <a:pt x="1183687" y="47328"/>
                  <a:pt x="1173923" y="46135"/>
                  <a:pt x="1195003" y="48306"/>
                </a:cubicBezTo>
                <a:cubicBezTo>
                  <a:pt x="1204790" y="49314"/>
                  <a:pt x="1211791" y="52918"/>
                  <a:pt x="1220185" y="55224"/>
                </a:cubicBezTo>
                <a:cubicBezTo>
                  <a:pt x="1215988" y="55800"/>
                  <a:pt x="1211979" y="56713"/>
                  <a:pt x="1207594" y="56953"/>
                </a:cubicBezTo>
                <a:cubicBezTo>
                  <a:pt x="1190895" y="57871"/>
                  <a:pt x="1173749" y="57321"/>
                  <a:pt x="1157230" y="58683"/>
                </a:cubicBezTo>
                <a:cubicBezTo>
                  <a:pt x="1152284" y="59091"/>
                  <a:pt x="1148836" y="60989"/>
                  <a:pt x="1144639" y="62142"/>
                </a:cubicBezTo>
                <a:cubicBezTo>
                  <a:pt x="1148836" y="62718"/>
                  <a:pt x="1153273" y="63056"/>
                  <a:pt x="1157230" y="63871"/>
                </a:cubicBezTo>
                <a:cubicBezTo>
                  <a:pt x="1161742" y="64801"/>
                  <a:pt x="1165185" y="66511"/>
                  <a:pt x="1169821" y="67330"/>
                </a:cubicBezTo>
                <a:cubicBezTo>
                  <a:pt x="1175123" y="68266"/>
                  <a:pt x="1181208" y="68225"/>
                  <a:pt x="1186609" y="69060"/>
                </a:cubicBezTo>
                <a:cubicBezTo>
                  <a:pt x="1198780" y="70940"/>
                  <a:pt x="1205551" y="73110"/>
                  <a:pt x="1215988" y="75977"/>
                </a:cubicBezTo>
                <a:cubicBezTo>
                  <a:pt x="1223350" y="78000"/>
                  <a:pt x="1199200" y="78283"/>
                  <a:pt x="1190806" y="79436"/>
                </a:cubicBezTo>
                <a:lnTo>
                  <a:pt x="1203397" y="81166"/>
                </a:lnTo>
                <a:lnTo>
                  <a:pt x="1215988" y="82895"/>
                </a:lnTo>
                <a:cubicBezTo>
                  <a:pt x="1247105" y="87169"/>
                  <a:pt x="1237213" y="83093"/>
                  <a:pt x="1249564" y="93272"/>
                </a:cubicBezTo>
                <a:cubicBezTo>
                  <a:pt x="1241582" y="93930"/>
                  <a:pt x="1224592" y="94958"/>
                  <a:pt x="1215988" y="96731"/>
                </a:cubicBezTo>
                <a:cubicBezTo>
                  <a:pt x="1211476" y="97660"/>
                  <a:pt x="1207594" y="99037"/>
                  <a:pt x="1203397" y="100190"/>
                </a:cubicBezTo>
                <a:cubicBezTo>
                  <a:pt x="1233586" y="104336"/>
                  <a:pt x="1195886" y="99305"/>
                  <a:pt x="1232776" y="103649"/>
                </a:cubicBezTo>
                <a:cubicBezTo>
                  <a:pt x="1237030" y="104149"/>
                  <a:pt x="1241912" y="104239"/>
                  <a:pt x="1245367" y="105378"/>
                </a:cubicBezTo>
                <a:cubicBezTo>
                  <a:pt x="1249305" y="106677"/>
                  <a:pt x="1250963" y="108837"/>
                  <a:pt x="1253761" y="110566"/>
                </a:cubicBezTo>
                <a:cubicBezTo>
                  <a:pt x="1250963" y="112296"/>
                  <a:pt x="1249305" y="114456"/>
                  <a:pt x="1245367" y="115755"/>
                </a:cubicBezTo>
                <a:cubicBezTo>
                  <a:pt x="1225017" y="122463"/>
                  <a:pt x="1237736" y="111353"/>
                  <a:pt x="1228579" y="122673"/>
                </a:cubicBezTo>
                <a:cubicBezTo>
                  <a:pt x="1233315" y="123974"/>
                  <a:pt x="1256098" y="130094"/>
                  <a:pt x="1257958" y="131320"/>
                </a:cubicBezTo>
                <a:cubicBezTo>
                  <a:pt x="1261738" y="133813"/>
                  <a:pt x="1260755" y="137085"/>
                  <a:pt x="1262154" y="139967"/>
                </a:cubicBezTo>
                <a:cubicBezTo>
                  <a:pt x="1259357" y="141697"/>
                  <a:pt x="1258140" y="144124"/>
                  <a:pt x="1253761" y="145156"/>
                </a:cubicBezTo>
                <a:cubicBezTo>
                  <a:pt x="1247567" y="146614"/>
                  <a:pt x="1239739" y="146247"/>
                  <a:pt x="1232776" y="146885"/>
                </a:cubicBezTo>
                <a:cubicBezTo>
                  <a:pt x="1203255" y="149588"/>
                  <a:pt x="1227934" y="147455"/>
                  <a:pt x="1203397" y="150344"/>
                </a:cubicBezTo>
                <a:cubicBezTo>
                  <a:pt x="1197851" y="150997"/>
                  <a:pt x="1192205" y="151497"/>
                  <a:pt x="1186609" y="152073"/>
                </a:cubicBezTo>
                <a:cubicBezTo>
                  <a:pt x="1186609" y="152073"/>
                  <a:pt x="1203576" y="154178"/>
                  <a:pt x="1211791" y="155532"/>
                </a:cubicBezTo>
                <a:cubicBezTo>
                  <a:pt x="1232720" y="158982"/>
                  <a:pt x="1242293" y="163230"/>
                  <a:pt x="1262154" y="169368"/>
                </a:cubicBezTo>
                <a:cubicBezTo>
                  <a:pt x="1260755" y="171098"/>
                  <a:pt x="1261086" y="173267"/>
                  <a:pt x="1257958" y="174556"/>
                </a:cubicBezTo>
                <a:cubicBezTo>
                  <a:pt x="1254829" y="175846"/>
                  <a:pt x="1249324" y="175471"/>
                  <a:pt x="1245367" y="176286"/>
                </a:cubicBezTo>
                <a:cubicBezTo>
                  <a:pt x="1240855" y="177215"/>
                  <a:pt x="1236973" y="178592"/>
                  <a:pt x="1232776" y="179745"/>
                </a:cubicBezTo>
                <a:cubicBezTo>
                  <a:pt x="1236973" y="180321"/>
                  <a:pt x="1241113" y="180973"/>
                  <a:pt x="1245367" y="181474"/>
                </a:cubicBezTo>
                <a:cubicBezTo>
                  <a:pt x="1250913" y="182127"/>
                  <a:pt x="1257146" y="182024"/>
                  <a:pt x="1262154" y="183204"/>
                </a:cubicBezTo>
                <a:cubicBezTo>
                  <a:pt x="1267308" y="184417"/>
                  <a:pt x="1270548" y="186663"/>
                  <a:pt x="1274745" y="188392"/>
                </a:cubicBezTo>
                <a:cubicBezTo>
                  <a:pt x="1273346" y="190122"/>
                  <a:pt x="1273677" y="192291"/>
                  <a:pt x="1270548" y="193580"/>
                </a:cubicBezTo>
                <a:cubicBezTo>
                  <a:pt x="1268235" y="194534"/>
                  <a:pt x="1241714" y="196860"/>
                  <a:pt x="1241170" y="197039"/>
                </a:cubicBezTo>
                <a:cubicBezTo>
                  <a:pt x="1237715" y="198178"/>
                  <a:pt x="1236973" y="200405"/>
                  <a:pt x="1236973" y="202228"/>
                </a:cubicBezTo>
                <a:cubicBezTo>
                  <a:pt x="1236973" y="204051"/>
                  <a:pt x="1239770" y="205687"/>
                  <a:pt x="1241170" y="207416"/>
                </a:cubicBezTo>
                <a:cubicBezTo>
                  <a:pt x="1236973" y="208569"/>
                  <a:pt x="1233215" y="210056"/>
                  <a:pt x="1228579" y="210875"/>
                </a:cubicBezTo>
                <a:cubicBezTo>
                  <a:pt x="1190636" y="217576"/>
                  <a:pt x="1230810" y="207379"/>
                  <a:pt x="1199200" y="216063"/>
                </a:cubicBezTo>
                <a:lnTo>
                  <a:pt x="1211791" y="219522"/>
                </a:lnTo>
                <a:cubicBezTo>
                  <a:pt x="1242178" y="227870"/>
                  <a:pt x="1232461" y="222722"/>
                  <a:pt x="1245367" y="233358"/>
                </a:cubicBezTo>
                <a:cubicBezTo>
                  <a:pt x="1241170" y="234511"/>
                  <a:pt x="1237412" y="235998"/>
                  <a:pt x="1232776" y="236817"/>
                </a:cubicBezTo>
                <a:cubicBezTo>
                  <a:pt x="1227474" y="237753"/>
                  <a:pt x="1221534" y="237893"/>
                  <a:pt x="1215988" y="238546"/>
                </a:cubicBezTo>
                <a:cubicBezTo>
                  <a:pt x="1211734" y="239047"/>
                  <a:pt x="1207594" y="239699"/>
                  <a:pt x="1203397" y="240276"/>
                </a:cubicBezTo>
                <a:cubicBezTo>
                  <a:pt x="1194962" y="250703"/>
                  <a:pt x="1198532" y="240728"/>
                  <a:pt x="1211791" y="248923"/>
                </a:cubicBezTo>
                <a:cubicBezTo>
                  <a:pt x="1214991" y="250901"/>
                  <a:pt x="1214589" y="253535"/>
                  <a:pt x="1215988" y="255841"/>
                </a:cubicBezTo>
                <a:cubicBezTo>
                  <a:pt x="1200054" y="260218"/>
                  <a:pt x="1201131" y="260579"/>
                  <a:pt x="1178215" y="262759"/>
                </a:cubicBezTo>
                <a:cubicBezTo>
                  <a:pt x="1141462" y="266254"/>
                  <a:pt x="1155537" y="260346"/>
                  <a:pt x="1140442" y="269676"/>
                </a:cubicBezTo>
                <a:cubicBezTo>
                  <a:pt x="1146038" y="270829"/>
                  <a:pt x="1151372" y="272230"/>
                  <a:pt x="1157230" y="273135"/>
                </a:cubicBezTo>
                <a:cubicBezTo>
                  <a:pt x="1162631" y="273970"/>
                  <a:pt x="1168747" y="273899"/>
                  <a:pt x="1174018" y="274865"/>
                </a:cubicBezTo>
                <a:cubicBezTo>
                  <a:pt x="1233486" y="285756"/>
                  <a:pt x="1168451" y="276406"/>
                  <a:pt x="1207594" y="281783"/>
                </a:cubicBezTo>
                <a:cubicBezTo>
                  <a:pt x="1206195" y="283512"/>
                  <a:pt x="1206525" y="285682"/>
                  <a:pt x="1203397" y="286971"/>
                </a:cubicBezTo>
                <a:cubicBezTo>
                  <a:pt x="1200268" y="288260"/>
                  <a:pt x="1195060" y="288200"/>
                  <a:pt x="1190806" y="288700"/>
                </a:cubicBezTo>
                <a:cubicBezTo>
                  <a:pt x="1164139" y="291840"/>
                  <a:pt x="1183309" y="288516"/>
                  <a:pt x="1157230" y="293889"/>
                </a:cubicBezTo>
                <a:cubicBezTo>
                  <a:pt x="1157230" y="293889"/>
                  <a:pt x="1173876" y="296388"/>
                  <a:pt x="1182412" y="297348"/>
                </a:cubicBezTo>
                <a:cubicBezTo>
                  <a:pt x="1189294" y="298121"/>
                  <a:pt x="1196402" y="298501"/>
                  <a:pt x="1203397" y="299077"/>
                </a:cubicBezTo>
                <a:cubicBezTo>
                  <a:pt x="1218023" y="302091"/>
                  <a:pt x="1225093" y="303787"/>
                  <a:pt x="1241170" y="305995"/>
                </a:cubicBezTo>
                <a:cubicBezTo>
                  <a:pt x="1246642" y="306747"/>
                  <a:pt x="1253453" y="306240"/>
                  <a:pt x="1257958" y="307724"/>
                </a:cubicBezTo>
                <a:cubicBezTo>
                  <a:pt x="1261412" y="308863"/>
                  <a:pt x="1260755" y="311183"/>
                  <a:pt x="1262154" y="312913"/>
                </a:cubicBezTo>
                <a:cubicBezTo>
                  <a:pt x="1244830" y="317672"/>
                  <a:pt x="1249739" y="316981"/>
                  <a:pt x="1224382" y="319831"/>
                </a:cubicBezTo>
                <a:cubicBezTo>
                  <a:pt x="1217500" y="320604"/>
                  <a:pt x="1209332" y="319930"/>
                  <a:pt x="1203397" y="321560"/>
                </a:cubicBezTo>
                <a:cubicBezTo>
                  <a:pt x="1199716" y="322571"/>
                  <a:pt x="1200599" y="325019"/>
                  <a:pt x="1199200" y="326748"/>
                </a:cubicBezTo>
                <a:lnTo>
                  <a:pt x="1211791" y="328478"/>
                </a:lnTo>
                <a:cubicBezTo>
                  <a:pt x="1220185" y="329631"/>
                  <a:pt x="1228887" y="330456"/>
                  <a:pt x="1236973" y="331937"/>
                </a:cubicBezTo>
                <a:cubicBezTo>
                  <a:pt x="1241582" y="332781"/>
                  <a:pt x="1245052" y="334466"/>
                  <a:pt x="1249564" y="335396"/>
                </a:cubicBezTo>
                <a:lnTo>
                  <a:pt x="1280222" y="338554"/>
                </a:lnTo>
                <a:lnTo>
                  <a:pt x="10540" y="338554"/>
                </a:lnTo>
                <a:lnTo>
                  <a:pt x="34856" y="335214"/>
                </a:lnTo>
                <a:cubicBezTo>
                  <a:pt x="77306" y="331177"/>
                  <a:pt x="51974" y="337274"/>
                  <a:pt x="81022" y="328296"/>
                </a:cubicBezTo>
                <a:cubicBezTo>
                  <a:pt x="65634" y="318784"/>
                  <a:pt x="81022" y="326855"/>
                  <a:pt x="60037" y="319649"/>
                </a:cubicBezTo>
                <a:cubicBezTo>
                  <a:pt x="51919" y="316861"/>
                  <a:pt x="39908" y="311186"/>
                  <a:pt x="34856" y="307543"/>
                </a:cubicBezTo>
                <a:cubicBezTo>
                  <a:pt x="32661" y="305960"/>
                  <a:pt x="32058" y="304084"/>
                  <a:pt x="30659" y="302354"/>
                </a:cubicBezTo>
                <a:cubicBezTo>
                  <a:pt x="33456" y="300625"/>
                  <a:pt x="34143" y="297642"/>
                  <a:pt x="39053" y="297166"/>
                </a:cubicBezTo>
                <a:cubicBezTo>
                  <a:pt x="59525" y="295181"/>
                  <a:pt x="81105" y="296394"/>
                  <a:pt x="102007" y="295437"/>
                </a:cubicBezTo>
                <a:cubicBezTo>
                  <a:pt x="106404" y="295235"/>
                  <a:pt x="110401" y="294284"/>
                  <a:pt x="114598" y="293707"/>
                </a:cubicBezTo>
                <a:cubicBezTo>
                  <a:pt x="96535" y="291226"/>
                  <a:pt x="106299" y="292420"/>
                  <a:pt x="85219" y="290248"/>
                </a:cubicBezTo>
                <a:cubicBezTo>
                  <a:pt x="75432" y="289240"/>
                  <a:pt x="68431" y="285636"/>
                  <a:pt x="60037" y="283330"/>
                </a:cubicBezTo>
                <a:cubicBezTo>
                  <a:pt x="64234" y="282754"/>
                  <a:pt x="68243" y="281842"/>
                  <a:pt x="72628" y="281601"/>
                </a:cubicBezTo>
                <a:cubicBezTo>
                  <a:pt x="89327" y="280684"/>
                  <a:pt x="106473" y="281233"/>
                  <a:pt x="122992" y="279872"/>
                </a:cubicBezTo>
                <a:cubicBezTo>
                  <a:pt x="127938" y="279464"/>
                  <a:pt x="131386" y="277566"/>
                  <a:pt x="135583" y="276413"/>
                </a:cubicBezTo>
                <a:cubicBezTo>
                  <a:pt x="131386" y="275836"/>
                  <a:pt x="126949" y="275498"/>
                  <a:pt x="122992" y="274683"/>
                </a:cubicBezTo>
                <a:cubicBezTo>
                  <a:pt x="118480" y="273754"/>
                  <a:pt x="115037" y="272043"/>
                  <a:pt x="110401" y="271224"/>
                </a:cubicBezTo>
                <a:cubicBezTo>
                  <a:pt x="105099" y="270288"/>
                  <a:pt x="99014" y="270329"/>
                  <a:pt x="93613" y="269495"/>
                </a:cubicBezTo>
                <a:cubicBezTo>
                  <a:pt x="81442" y="267614"/>
                  <a:pt x="74672" y="265444"/>
                  <a:pt x="64234" y="262577"/>
                </a:cubicBezTo>
                <a:cubicBezTo>
                  <a:pt x="56872" y="260555"/>
                  <a:pt x="81022" y="260271"/>
                  <a:pt x="89416" y="259118"/>
                </a:cubicBezTo>
                <a:lnTo>
                  <a:pt x="76825" y="257389"/>
                </a:lnTo>
                <a:lnTo>
                  <a:pt x="64234" y="255659"/>
                </a:lnTo>
                <a:cubicBezTo>
                  <a:pt x="33117" y="251385"/>
                  <a:pt x="43010" y="255461"/>
                  <a:pt x="30659" y="245282"/>
                </a:cubicBezTo>
                <a:cubicBezTo>
                  <a:pt x="38640" y="244625"/>
                  <a:pt x="55631" y="243596"/>
                  <a:pt x="64234" y="241824"/>
                </a:cubicBezTo>
                <a:cubicBezTo>
                  <a:pt x="68746" y="240894"/>
                  <a:pt x="72628" y="239518"/>
                  <a:pt x="76825" y="238365"/>
                </a:cubicBezTo>
                <a:cubicBezTo>
                  <a:pt x="46636" y="234218"/>
                  <a:pt x="84336" y="239249"/>
                  <a:pt x="47447" y="234906"/>
                </a:cubicBezTo>
                <a:cubicBezTo>
                  <a:pt x="43193" y="234405"/>
                  <a:pt x="38310" y="234315"/>
                  <a:pt x="34856" y="233176"/>
                </a:cubicBezTo>
                <a:cubicBezTo>
                  <a:pt x="30917" y="231878"/>
                  <a:pt x="29260" y="229717"/>
                  <a:pt x="26462" y="227988"/>
                </a:cubicBezTo>
                <a:cubicBezTo>
                  <a:pt x="29260" y="226258"/>
                  <a:pt x="30917" y="224098"/>
                  <a:pt x="34856" y="222800"/>
                </a:cubicBezTo>
                <a:cubicBezTo>
                  <a:pt x="55205" y="216091"/>
                  <a:pt x="42487" y="227202"/>
                  <a:pt x="51644" y="215882"/>
                </a:cubicBezTo>
                <a:cubicBezTo>
                  <a:pt x="46907" y="214581"/>
                  <a:pt x="24124" y="208460"/>
                  <a:pt x="22265" y="207234"/>
                </a:cubicBezTo>
                <a:cubicBezTo>
                  <a:pt x="18484" y="204742"/>
                  <a:pt x="19467" y="201470"/>
                  <a:pt x="18068" y="198587"/>
                </a:cubicBezTo>
                <a:cubicBezTo>
                  <a:pt x="20866" y="196858"/>
                  <a:pt x="22082" y="194430"/>
                  <a:pt x="26462" y="193399"/>
                </a:cubicBezTo>
                <a:cubicBezTo>
                  <a:pt x="32655" y="191940"/>
                  <a:pt x="40483" y="192307"/>
                  <a:pt x="47447" y="191669"/>
                </a:cubicBezTo>
                <a:cubicBezTo>
                  <a:pt x="76968" y="188966"/>
                  <a:pt x="52288" y="191099"/>
                  <a:pt x="76825" y="188210"/>
                </a:cubicBezTo>
                <a:cubicBezTo>
                  <a:pt x="82372" y="187557"/>
                  <a:pt x="88017" y="187058"/>
                  <a:pt x="93613" y="186481"/>
                </a:cubicBezTo>
                <a:cubicBezTo>
                  <a:pt x="93613" y="186481"/>
                  <a:pt x="76647" y="184376"/>
                  <a:pt x="68431" y="183022"/>
                </a:cubicBezTo>
                <a:cubicBezTo>
                  <a:pt x="47502" y="179572"/>
                  <a:pt x="37929" y="175325"/>
                  <a:pt x="18068" y="169186"/>
                </a:cubicBezTo>
                <a:cubicBezTo>
                  <a:pt x="19467" y="167457"/>
                  <a:pt x="19136" y="165287"/>
                  <a:pt x="22265" y="163998"/>
                </a:cubicBezTo>
                <a:cubicBezTo>
                  <a:pt x="25393" y="162709"/>
                  <a:pt x="30899" y="163084"/>
                  <a:pt x="34856" y="162269"/>
                </a:cubicBezTo>
                <a:cubicBezTo>
                  <a:pt x="39367" y="161339"/>
                  <a:pt x="43250" y="159963"/>
                  <a:pt x="47447" y="158810"/>
                </a:cubicBezTo>
                <a:cubicBezTo>
                  <a:pt x="43250" y="158233"/>
                  <a:pt x="39110" y="157581"/>
                  <a:pt x="34856" y="157080"/>
                </a:cubicBezTo>
                <a:cubicBezTo>
                  <a:pt x="29309" y="156427"/>
                  <a:pt x="23076" y="156530"/>
                  <a:pt x="18068" y="155351"/>
                </a:cubicBezTo>
                <a:cubicBezTo>
                  <a:pt x="12914" y="154137"/>
                  <a:pt x="9674" y="151892"/>
                  <a:pt x="5477" y="150162"/>
                </a:cubicBezTo>
                <a:cubicBezTo>
                  <a:pt x="6876" y="148433"/>
                  <a:pt x="6545" y="146263"/>
                  <a:pt x="9674" y="144974"/>
                </a:cubicBezTo>
                <a:cubicBezTo>
                  <a:pt x="11987" y="144021"/>
                  <a:pt x="38508" y="141695"/>
                  <a:pt x="39053" y="141515"/>
                </a:cubicBezTo>
                <a:cubicBezTo>
                  <a:pt x="42507" y="140376"/>
                  <a:pt x="43250" y="138150"/>
                  <a:pt x="43250" y="136327"/>
                </a:cubicBezTo>
                <a:cubicBezTo>
                  <a:pt x="43250" y="134504"/>
                  <a:pt x="40452" y="132868"/>
                  <a:pt x="39053" y="131138"/>
                </a:cubicBezTo>
                <a:cubicBezTo>
                  <a:pt x="43250" y="129985"/>
                  <a:pt x="47007" y="128498"/>
                  <a:pt x="51644" y="127679"/>
                </a:cubicBezTo>
                <a:cubicBezTo>
                  <a:pt x="89586" y="120979"/>
                  <a:pt x="49412" y="131175"/>
                  <a:pt x="81022" y="122491"/>
                </a:cubicBezTo>
                <a:lnTo>
                  <a:pt x="68431" y="119032"/>
                </a:lnTo>
                <a:cubicBezTo>
                  <a:pt x="38044" y="110684"/>
                  <a:pt x="47761" y="115832"/>
                  <a:pt x="34856" y="105196"/>
                </a:cubicBezTo>
                <a:cubicBezTo>
                  <a:pt x="39053" y="104044"/>
                  <a:pt x="42810" y="102556"/>
                  <a:pt x="47447" y="101738"/>
                </a:cubicBezTo>
                <a:cubicBezTo>
                  <a:pt x="52749" y="100801"/>
                  <a:pt x="58688" y="100661"/>
                  <a:pt x="64234" y="100008"/>
                </a:cubicBezTo>
                <a:cubicBezTo>
                  <a:pt x="68488" y="99507"/>
                  <a:pt x="72628" y="98855"/>
                  <a:pt x="76825" y="98279"/>
                </a:cubicBezTo>
                <a:cubicBezTo>
                  <a:pt x="85260" y="87851"/>
                  <a:pt x="81690" y="97827"/>
                  <a:pt x="68431" y="89631"/>
                </a:cubicBezTo>
                <a:cubicBezTo>
                  <a:pt x="65232" y="87654"/>
                  <a:pt x="65634" y="85020"/>
                  <a:pt x="64234" y="82714"/>
                </a:cubicBezTo>
                <a:cubicBezTo>
                  <a:pt x="80168" y="78336"/>
                  <a:pt x="79091" y="77975"/>
                  <a:pt x="102007" y="75796"/>
                </a:cubicBezTo>
                <a:cubicBezTo>
                  <a:pt x="138760" y="72301"/>
                  <a:pt x="124685" y="78208"/>
                  <a:pt x="139780" y="68878"/>
                </a:cubicBezTo>
                <a:cubicBezTo>
                  <a:pt x="134184" y="67725"/>
                  <a:pt x="128850" y="66324"/>
                  <a:pt x="122992" y="65419"/>
                </a:cubicBezTo>
                <a:cubicBezTo>
                  <a:pt x="117591" y="64584"/>
                  <a:pt x="111475" y="64655"/>
                  <a:pt x="106204" y="63690"/>
                </a:cubicBezTo>
                <a:cubicBezTo>
                  <a:pt x="46736" y="52798"/>
                  <a:pt x="111771" y="62148"/>
                  <a:pt x="72628" y="56772"/>
                </a:cubicBezTo>
                <a:cubicBezTo>
                  <a:pt x="74028" y="55042"/>
                  <a:pt x="73697" y="52872"/>
                  <a:pt x="76825" y="51583"/>
                </a:cubicBezTo>
                <a:cubicBezTo>
                  <a:pt x="79954" y="50294"/>
                  <a:pt x="85162" y="50355"/>
                  <a:pt x="89416" y="49854"/>
                </a:cubicBezTo>
                <a:cubicBezTo>
                  <a:pt x="116084" y="46714"/>
                  <a:pt x="96913" y="50039"/>
                  <a:pt x="122992" y="44666"/>
                </a:cubicBezTo>
                <a:cubicBezTo>
                  <a:pt x="122992" y="44666"/>
                  <a:pt x="106346" y="42166"/>
                  <a:pt x="97810" y="41207"/>
                </a:cubicBezTo>
                <a:cubicBezTo>
                  <a:pt x="90928" y="40433"/>
                  <a:pt x="83820" y="40054"/>
                  <a:pt x="76825" y="39477"/>
                </a:cubicBezTo>
                <a:cubicBezTo>
                  <a:pt x="62200" y="36464"/>
                  <a:pt x="55129" y="34767"/>
                  <a:pt x="39053" y="32559"/>
                </a:cubicBezTo>
                <a:cubicBezTo>
                  <a:pt x="33580" y="31808"/>
                  <a:pt x="26769" y="32315"/>
                  <a:pt x="22265" y="30830"/>
                </a:cubicBezTo>
                <a:cubicBezTo>
                  <a:pt x="18810" y="29691"/>
                  <a:pt x="19467" y="27371"/>
                  <a:pt x="18068" y="25642"/>
                </a:cubicBezTo>
                <a:cubicBezTo>
                  <a:pt x="35392" y="20882"/>
                  <a:pt x="30483" y="21573"/>
                  <a:pt x="55841" y="18724"/>
                </a:cubicBezTo>
                <a:cubicBezTo>
                  <a:pt x="62723" y="17950"/>
                  <a:pt x="70890" y="18625"/>
                  <a:pt x="76825" y="16994"/>
                </a:cubicBezTo>
                <a:cubicBezTo>
                  <a:pt x="80506" y="15983"/>
                  <a:pt x="79623" y="13535"/>
                  <a:pt x="81022" y="11806"/>
                </a:cubicBezTo>
                <a:lnTo>
                  <a:pt x="68431" y="10076"/>
                </a:lnTo>
                <a:cubicBezTo>
                  <a:pt x="60037" y="8924"/>
                  <a:pt x="51335" y="8098"/>
                  <a:pt x="43250" y="6618"/>
                </a:cubicBezTo>
                <a:cubicBezTo>
                  <a:pt x="38640" y="5773"/>
                  <a:pt x="35170" y="4088"/>
                  <a:pt x="30659" y="3159"/>
                </a:cubicBezTo>
                <a:close/>
              </a:path>
            </a:pathLst>
          </a:custGeom>
          <a:solidFill>
            <a:schemeClr val="bg1">
              <a:alpha val="9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040069"/>
                </a:solidFill>
                <a:ea typeface="Roboto" panose="02000000000000000000" pitchFamily="2" charset="0"/>
              </a:rPr>
              <a:t>TypeScript</a:t>
            </a:r>
            <a:endParaRPr lang="en-US" sz="2400" dirty="0">
              <a:solidFill>
                <a:srgbClr val="03006B"/>
              </a:solidFill>
            </a:endParaRPr>
          </a:p>
        </p:txBody>
      </p:sp>
    </p:spTree>
    <p:extLst>
      <p:ext uri="{BB962C8B-B14F-4D97-AF65-F5344CB8AC3E}">
        <p14:creationId xmlns:p14="http://schemas.microsoft.com/office/powerpoint/2010/main" val="309288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00" fill="hold"/>
                                        <p:tgtEl>
                                          <p:spTgt spid="27"/>
                                        </p:tgtEl>
                                        <p:attrNameLst>
                                          <p:attrName>ppt_x</p:attrName>
                                        </p:attrNameLst>
                                      </p:cBhvr>
                                      <p:tavLst>
                                        <p:tav tm="0">
                                          <p:val>
                                            <p:strVal val="1+#ppt_w/2"/>
                                          </p:val>
                                        </p:tav>
                                        <p:tav tm="100000">
                                          <p:val>
                                            <p:strVal val="#ppt_x"/>
                                          </p:val>
                                        </p:tav>
                                      </p:tavLst>
                                    </p:anim>
                                    <p:anim calcmode="lin" valueType="num">
                                      <p:cBhvr additive="base">
                                        <p:cTn id="8" dur="2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DAF2FF"/>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628650" y="1791093"/>
            <a:ext cx="7886700" cy="3356376"/>
          </a:xfrm>
        </p:spPr>
        <p:txBody>
          <a:bodyPr/>
          <a:lstStyle/>
          <a:p>
            <a:pPr marL="0" indent="0">
              <a:buNone/>
            </a:pPr>
            <a:r>
              <a:rPr lang="en-US" sz="2400" b="1" dirty="0">
                <a:solidFill>
                  <a:srgbClr val="040069"/>
                </a:solidFill>
                <a:ea typeface="Roboto" panose="02000000000000000000" pitchFamily="2" charset="0"/>
              </a:rPr>
              <a:t>React to user events</a:t>
            </a:r>
            <a:r>
              <a:rPr lang="en-US" sz="2400" dirty="0">
                <a:solidFill>
                  <a:srgbClr val="040069"/>
                </a:solidFill>
                <a:ea typeface="Roboto" panose="02000000000000000000" pitchFamily="2" charset="0"/>
              </a:rPr>
              <a:t> </a:t>
            </a:r>
          </a:p>
          <a:p>
            <a:pPr marL="0" indent="0">
              <a:buNone/>
            </a:pPr>
            <a:endParaRPr lang="en-US" dirty="0">
              <a:solidFill>
                <a:srgbClr val="040069"/>
              </a:solidFill>
              <a:ea typeface="Roboto" panose="02000000000000000000" pitchFamily="2" charset="0"/>
            </a:endParaRPr>
          </a:p>
          <a:p>
            <a:r>
              <a:rPr lang="en-US" dirty="0">
                <a:solidFill>
                  <a:srgbClr val="040069"/>
                </a:solidFill>
                <a:ea typeface="Roboto" panose="02000000000000000000" pitchFamily="2" charset="0"/>
              </a:rPr>
              <a:t>event binding :</a:t>
            </a:r>
            <a:r>
              <a:rPr lang="en-US" dirty="0">
                <a:solidFill>
                  <a:srgbClr val="0D47A1"/>
                </a:solidFill>
                <a:latin typeface="Roboto" panose="02000000000000000000" pitchFamily="2" charset="0"/>
                <a:ea typeface="Roboto" panose="02000000000000000000" pitchFamily="2" charset="0"/>
              </a:rPr>
              <a:t>	</a:t>
            </a:r>
            <a:r>
              <a:rPr lang="en-US" dirty="0">
                <a:solidFill>
                  <a:srgbClr val="C00000"/>
                </a:solidFill>
                <a:latin typeface="Courier" pitchFamily="2" charset="0"/>
                <a:ea typeface="Roboto" panose="02000000000000000000" pitchFamily="2" charset="0"/>
              </a:rPr>
              <a:t>(click)="</a:t>
            </a:r>
            <a:r>
              <a:rPr lang="en-US" dirty="0" err="1">
                <a:solidFill>
                  <a:srgbClr val="C00000"/>
                </a:solidFill>
                <a:latin typeface="Courier" pitchFamily="2" charset="0"/>
                <a:ea typeface="Roboto" panose="02000000000000000000" pitchFamily="2" charset="0"/>
              </a:rPr>
              <a:t>onCreate</a:t>
            </a:r>
            <a:r>
              <a:rPr lang="en-US" dirty="0">
                <a:solidFill>
                  <a:srgbClr val="C00000"/>
                </a:solidFill>
                <a:latin typeface="Courier" pitchFamily="2" charset="0"/>
                <a:ea typeface="Roboto" panose="02000000000000000000" pitchFamily="2" charset="0"/>
              </a:rPr>
              <a:t>()"</a:t>
            </a:r>
          </a:p>
          <a:p>
            <a:pPr marL="0" indent="0">
              <a:buNone/>
            </a:pPr>
            <a:r>
              <a:rPr lang="en-US" dirty="0">
                <a:solidFill>
                  <a:srgbClr val="0D47A1"/>
                </a:solidFill>
                <a:latin typeface="Courier" pitchFamily="2" charset="0"/>
                <a:ea typeface="Roboto" panose="02000000000000000000" pitchFamily="2" charset="0"/>
              </a:rPr>
              <a:t>			</a:t>
            </a:r>
            <a:r>
              <a:rPr lang="en-US" dirty="0">
                <a:solidFill>
                  <a:srgbClr val="C00000"/>
                </a:solidFill>
                <a:latin typeface="Courier" pitchFamily="2" charset="0"/>
                <a:ea typeface="Roboto" panose="02000000000000000000" pitchFamily="2" charset="0"/>
              </a:rPr>
              <a:t>(click)="</a:t>
            </a:r>
            <a:r>
              <a:rPr lang="en-US" dirty="0" err="1">
                <a:solidFill>
                  <a:srgbClr val="C00000"/>
                </a:solidFill>
                <a:latin typeface="Courier" pitchFamily="2" charset="0"/>
                <a:ea typeface="Roboto" panose="02000000000000000000" pitchFamily="2" charset="0"/>
              </a:rPr>
              <a:t>onCreate</a:t>
            </a:r>
            <a:r>
              <a:rPr lang="en-US" dirty="0">
                <a:solidFill>
                  <a:srgbClr val="C00000"/>
                </a:solidFill>
                <a:latin typeface="Courier" pitchFamily="2" charset="0"/>
                <a:ea typeface="Roboto" panose="02000000000000000000" pitchFamily="2" charset="0"/>
              </a:rPr>
              <a:t>($event)"</a:t>
            </a:r>
            <a:br>
              <a:rPr lang="en-US" dirty="0">
                <a:solidFill>
                  <a:srgbClr val="0D47A1"/>
                </a:solidFill>
                <a:latin typeface="Courier" pitchFamily="2" charset="0"/>
                <a:ea typeface="Roboto" panose="02000000000000000000" pitchFamily="2" charset="0"/>
              </a:rPr>
            </a:br>
            <a:endParaRPr lang="en-US" dirty="0">
              <a:solidFill>
                <a:srgbClr val="0D47A1"/>
              </a:solidFill>
              <a:latin typeface="Courier" pitchFamily="2" charset="0"/>
              <a:ea typeface="Roboto" panose="02000000000000000000" pitchFamily="2" charset="0"/>
            </a:endParaRPr>
          </a:p>
        </p:txBody>
      </p:sp>
      <p:grpSp>
        <p:nvGrpSpPr>
          <p:cNvPr id="11" name="Group 10">
            <a:extLst>
              <a:ext uri="{FF2B5EF4-FFF2-40B4-BE49-F238E27FC236}">
                <a16:creationId xmlns:a16="http://schemas.microsoft.com/office/drawing/2014/main" id="{85D4455C-ECFD-AF44-96BE-F2FBFF0D0577}"/>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54A4329D-B68F-774F-958C-5FE9F80645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700CB8EE-E1E5-324B-8351-B86EFC8D12FE}"/>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F2BD43F4-79D9-C84E-82FA-F82873CEB86F}"/>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data binding</a:t>
                </a:r>
              </a:p>
            </p:txBody>
          </p:sp>
          <p:cxnSp>
            <p:nvCxnSpPr>
              <p:cNvPr id="16" name="Straight Connector 15">
                <a:extLst>
                  <a:ext uri="{FF2B5EF4-FFF2-40B4-BE49-F238E27FC236}">
                    <a16:creationId xmlns:a16="http://schemas.microsoft.com/office/drawing/2014/main" id="{D3AB0040-E820-334E-94D2-153ED30C96E1}"/>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750337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628650" y="1791093"/>
            <a:ext cx="7886700" cy="1753385"/>
          </a:xfrm>
        </p:spPr>
        <p:txBody>
          <a:bodyPr/>
          <a:lstStyle/>
          <a:p>
            <a:pPr marL="0" indent="0">
              <a:buNone/>
            </a:pPr>
            <a:r>
              <a:rPr lang="en-US" sz="2400" b="1" dirty="0">
                <a:solidFill>
                  <a:srgbClr val="040069"/>
                </a:solidFill>
                <a:latin typeface="Roboto" panose="02000000000000000000" pitchFamily="2" charset="0"/>
                <a:ea typeface="Roboto" panose="02000000000000000000" pitchFamily="2" charset="0"/>
              </a:rPr>
              <a:t>Combine property and event binding</a:t>
            </a:r>
            <a:endParaRPr lang="en-US" sz="2400" dirty="0">
              <a:solidFill>
                <a:srgbClr val="040069"/>
              </a:solidFill>
              <a:latin typeface="Roboto" panose="02000000000000000000" pitchFamily="2" charset="0"/>
              <a:ea typeface="Roboto" panose="02000000000000000000" pitchFamily="2" charset="0"/>
            </a:endParaRPr>
          </a:p>
          <a:p>
            <a:pPr marL="0" indent="0">
              <a:buNone/>
            </a:pPr>
            <a:endParaRPr lang="en-US" dirty="0">
              <a:solidFill>
                <a:srgbClr val="040069"/>
              </a:solidFill>
              <a:latin typeface="Roboto" panose="02000000000000000000" pitchFamily="2" charset="0"/>
              <a:ea typeface="Roboto" panose="02000000000000000000" pitchFamily="2" charset="0"/>
            </a:endParaRPr>
          </a:p>
          <a:p>
            <a:r>
              <a:rPr lang="en-US" dirty="0">
                <a:solidFill>
                  <a:srgbClr val="040069"/>
                </a:solidFill>
                <a:latin typeface="Roboto" panose="02000000000000000000" pitchFamily="2" charset="0"/>
                <a:ea typeface="Roboto" panose="02000000000000000000" pitchFamily="2" charset="0"/>
              </a:rPr>
              <a:t>Two way binding :</a:t>
            </a:r>
            <a:r>
              <a:rPr lang="en-US" dirty="0">
                <a:solidFill>
                  <a:srgbClr val="0D47A1"/>
                </a:solidFill>
                <a:latin typeface="Roboto" panose="02000000000000000000" pitchFamily="2" charset="0"/>
                <a:ea typeface="Roboto" panose="02000000000000000000" pitchFamily="2" charset="0"/>
              </a:rPr>
              <a:t>	</a:t>
            </a:r>
            <a:r>
              <a:rPr lang="en-US" dirty="0">
                <a:solidFill>
                  <a:srgbClr val="C00000"/>
                </a:solidFill>
                <a:latin typeface="Courier" pitchFamily="2" charset="0"/>
                <a:ea typeface="Roboto" panose="02000000000000000000" pitchFamily="2" charset="0"/>
              </a:rPr>
              <a:t>[(</a:t>
            </a:r>
            <a:r>
              <a:rPr lang="en-US" dirty="0" err="1">
                <a:solidFill>
                  <a:srgbClr val="C00000"/>
                </a:solidFill>
                <a:latin typeface="Courier" pitchFamily="2" charset="0"/>
                <a:ea typeface="Roboto" panose="02000000000000000000" pitchFamily="2" charset="0"/>
              </a:rPr>
              <a:t>ngModel</a:t>
            </a:r>
            <a:r>
              <a:rPr lang="en-US" dirty="0">
                <a:solidFill>
                  <a:srgbClr val="C00000"/>
                </a:solidFill>
                <a:latin typeface="Courier" pitchFamily="2" charset="0"/>
                <a:ea typeface="Roboto" panose="02000000000000000000" pitchFamily="2" charset="0"/>
              </a:rPr>
              <a:t>)]="data"</a:t>
            </a:r>
          </a:p>
          <a:p>
            <a:endParaRPr lang="en-US" dirty="0">
              <a:solidFill>
                <a:srgbClr val="0D47A1"/>
              </a:solidFill>
              <a:latin typeface="Courier" pitchFamily="2" charset="0"/>
              <a:ea typeface="Roboto" panose="02000000000000000000" pitchFamily="2" charset="0"/>
            </a:endParaRPr>
          </a:p>
          <a:p>
            <a:pPr marL="0" indent="0">
              <a:buNone/>
            </a:pPr>
            <a:endParaRPr lang="en-US" dirty="0">
              <a:solidFill>
                <a:srgbClr val="0D47A1"/>
              </a:solidFill>
              <a:latin typeface="Courier" pitchFamily="2" charset="0"/>
              <a:ea typeface="Roboto" panose="02000000000000000000" pitchFamily="2" charset="0"/>
            </a:endParaRPr>
          </a:p>
        </p:txBody>
      </p:sp>
      <p:sp>
        <p:nvSpPr>
          <p:cNvPr id="3" name="TextBox 2">
            <a:extLst>
              <a:ext uri="{FF2B5EF4-FFF2-40B4-BE49-F238E27FC236}">
                <a16:creationId xmlns:a16="http://schemas.microsoft.com/office/drawing/2014/main" id="{D3FA971B-9A62-4A42-A9D5-4D35078BA702}"/>
              </a:ext>
            </a:extLst>
          </p:cNvPr>
          <p:cNvSpPr txBox="1"/>
          <p:nvPr/>
        </p:nvSpPr>
        <p:spPr>
          <a:xfrm>
            <a:off x="1656618" y="4693982"/>
            <a:ext cx="5830763" cy="338554"/>
          </a:xfrm>
          <a:prstGeom prst="rect">
            <a:avLst/>
          </a:prstGeom>
          <a:noFill/>
        </p:spPr>
        <p:txBody>
          <a:bodyPr wrap="none" rtlCol="0">
            <a:spAutoFit/>
          </a:bodyPr>
          <a:lstStyle/>
          <a:p>
            <a:pPr algn="ctr"/>
            <a:r>
              <a:rPr lang="en-US" sz="1600" dirty="0" err="1">
                <a:solidFill>
                  <a:srgbClr val="040069"/>
                </a:solidFill>
                <a:ea typeface="Roboto" panose="02000000000000000000" pitchFamily="2" charset="0"/>
              </a:rPr>
              <a:t>ngModel</a:t>
            </a:r>
            <a:r>
              <a:rPr lang="en-US" sz="1600" dirty="0">
                <a:solidFill>
                  <a:srgbClr val="040069"/>
                </a:solidFill>
                <a:ea typeface="Roboto" panose="02000000000000000000" pitchFamily="2" charset="0"/>
              </a:rPr>
              <a:t> directive requires the </a:t>
            </a:r>
            <a:r>
              <a:rPr lang="en-US" sz="1600" dirty="0" err="1">
                <a:solidFill>
                  <a:srgbClr val="040069"/>
                </a:solidFill>
                <a:ea typeface="Roboto" panose="02000000000000000000" pitchFamily="2" charset="0"/>
              </a:rPr>
              <a:t>FormsModule</a:t>
            </a:r>
            <a:r>
              <a:rPr lang="en-US" sz="1600" dirty="0">
                <a:solidFill>
                  <a:srgbClr val="040069"/>
                </a:solidFill>
                <a:ea typeface="Roboto" panose="02000000000000000000" pitchFamily="2" charset="0"/>
              </a:rPr>
              <a:t> from @angular/forms</a:t>
            </a:r>
            <a:endParaRPr lang="en-US" sz="1600" dirty="0">
              <a:solidFill>
                <a:srgbClr val="040069"/>
              </a:solidFill>
            </a:endParaRPr>
          </a:p>
        </p:txBody>
      </p:sp>
      <p:grpSp>
        <p:nvGrpSpPr>
          <p:cNvPr id="11" name="Group 10">
            <a:extLst>
              <a:ext uri="{FF2B5EF4-FFF2-40B4-BE49-F238E27FC236}">
                <a16:creationId xmlns:a16="http://schemas.microsoft.com/office/drawing/2014/main" id="{C2DEA7A2-1255-AA45-BBA4-24BCB1F5DF29}"/>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44A86F8F-D219-3647-A35C-E1F8A00465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1C00E31C-1440-ED46-A1CD-184D0B05C477}"/>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52D83296-9AF2-214F-83BB-47343B466913}"/>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data binding</a:t>
                </a:r>
              </a:p>
            </p:txBody>
          </p:sp>
          <p:cxnSp>
            <p:nvCxnSpPr>
              <p:cNvPr id="16" name="Straight Connector 15">
                <a:extLst>
                  <a:ext uri="{FF2B5EF4-FFF2-40B4-BE49-F238E27FC236}">
                    <a16:creationId xmlns:a16="http://schemas.microsoft.com/office/drawing/2014/main" id="{1DE169A1-FDB1-4941-9828-97F15767FCA1}"/>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441456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871538" y="1064431"/>
            <a:ext cx="7886700" cy="2416773"/>
          </a:xfrm>
        </p:spPr>
        <p:txBody>
          <a:bodyPr>
            <a:normAutofit/>
          </a:bodyPr>
          <a:lstStyle/>
          <a:p>
            <a:r>
              <a:rPr lang="en-US" sz="2400" dirty="0">
                <a:solidFill>
                  <a:srgbClr val="040069"/>
                </a:solidFill>
                <a:ea typeface="Roboto" panose="02000000000000000000" pitchFamily="2" charset="0"/>
              </a:rPr>
              <a:t>Structural directives</a:t>
            </a:r>
          </a:p>
          <a:p>
            <a:pPr lvl="1"/>
            <a:r>
              <a:rPr lang="en-US" sz="2000" dirty="0">
                <a:solidFill>
                  <a:srgbClr val="040069"/>
                </a:solidFill>
                <a:ea typeface="Roboto" panose="02000000000000000000" pitchFamily="2" charset="0"/>
              </a:rPr>
              <a:t>conditionally add or remove elements from DOM</a:t>
            </a:r>
          </a:p>
          <a:p>
            <a:pPr lvl="1"/>
            <a:r>
              <a:rPr lang="en-US" sz="2000" dirty="0">
                <a:solidFill>
                  <a:srgbClr val="040069"/>
                </a:solidFill>
                <a:ea typeface="Roboto" panose="02000000000000000000" pitchFamily="2" charset="0"/>
              </a:rPr>
              <a:t>* </a:t>
            </a:r>
            <a:r>
              <a:rPr lang="en-US" sz="2000" dirty="0" err="1">
                <a:solidFill>
                  <a:srgbClr val="040069"/>
                </a:solidFill>
                <a:ea typeface="Roboto" panose="02000000000000000000" pitchFamily="2" charset="0"/>
              </a:rPr>
              <a:t>preceeds</a:t>
            </a:r>
            <a:r>
              <a:rPr lang="en-US" sz="2000" dirty="0">
                <a:solidFill>
                  <a:srgbClr val="040069"/>
                </a:solidFill>
                <a:ea typeface="Roboto" panose="02000000000000000000" pitchFamily="2" charset="0"/>
              </a:rPr>
              <a:t> name of directive</a:t>
            </a:r>
            <a:br>
              <a:rPr lang="en-US" dirty="0">
                <a:solidFill>
                  <a:srgbClr val="0D47A1"/>
                </a:solidFill>
                <a:latin typeface="Roboto" panose="02000000000000000000" pitchFamily="2" charset="0"/>
                <a:ea typeface="Roboto" panose="02000000000000000000" pitchFamily="2" charset="0"/>
              </a:rPr>
            </a:br>
            <a:endParaRPr lang="en-US" dirty="0">
              <a:solidFill>
                <a:srgbClr val="0D47A1"/>
              </a:solidFill>
              <a:latin typeface="Roboto" panose="02000000000000000000" pitchFamily="2" charset="0"/>
              <a:ea typeface="Roboto" panose="02000000000000000000" pitchFamily="2" charset="0"/>
            </a:endParaRPr>
          </a:p>
          <a:p>
            <a:pPr marL="342900" lvl="1" indent="0">
              <a:buNone/>
            </a:pPr>
            <a:r>
              <a:rPr lang="en-US" dirty="0">
                <a:solidFill>
                  <a:srgbClr val="C00000"/>
                </a:solidFill>
                <a:latin typeface="Courier" pitchFamily="2" charset="0"/>
                <a:ea typeface="Roboto" panose="02000000000000000000" pitchFamily="2" charset="0"/>
              </a:rPr>
              <a:t>&lt;p *</a:t>
            </a:r>
            <a:r>
              <a:rPr lang="en-US" dirty="0" err="1">
                <a:solidFill>
                  <a:srgbClr val="C00000"/>
                </a:solidFill>
                <a:latin typeface="Courier" pitchFamily="2" charset="0"/>
                <a:ea typeface="Roboto" panose="02000000000000000000" pitchFamily="2" charset="0"/>
              </a:rPr>
              <a:t>ngIf</a:t>
            </a:r>
            <a:r>
              <a:rPr lang="en-US" dirty="0">
                <a:solidFill>
                  <a:srgbClr val="C00000"/>
                </a:solidFill>
                <a:latin typeface="Courier" pitchFamily="2" charset="0"/>
                <a:ea typeface="Roboto" panose="02000000000000000000" pitchFamily="2" charset="0"/>
              </a:rPr>
              <a:t>="</a:t>
            </a:r>
            <a:r>
              <a:rPr lang="en-US" dirty="0" err="1">
                <a:solidFill>
                  <a:srgbClr val="C00000"/>
                </a:solidFill>
                <a:latin typeface="Courier" pitchFamily="2" charset="0"/>
                <a:ea typeface="Roboto" panose="02000000000000000000" pitchFamily="2" charset="0"/>
              </a:rPr>
              <a:t>accountCreated</a:t>
            </a:r>
            <a:r>
              <a:rPr lang="en-US" dirty="0">
                <a:solidFill>
                  <a:srgbClr val="C00000"/>
                </a:solidFill>
                <a:latin typeface="Courier" pitchFamily="2" charset="0"/>
                <a:ea typeface="Roboto" panose="02000000000000000000" pitchFamily="2" charset="0"/>
              </a:rPr>
              <a:t>"&gt;Account created&lt;/p&gt;</a:t>
            </a:r>
            <a:br>
              <a:rPr lang="en-US" dirty="0">
                <a:solidFill>
                  <a:srgbClr val="C00000"/>
                </a:solidFill>
                <a:latin typeface="Courier" pitchFamily="2" charset="0"/>
                <a:ea typeface="Roboto" panose="02000000000000000000" pitchFamily="2" charset="0"/>
              </a:rPr>
            </a:br>
            <a:br>
              <a:rPr lang="en-US" dirty="0">
                <a:solidFill>
                  <a:srgbClr val="0D47A1"/>
                </a:solidFill>
                <a:latin typeface="Courier" pitchFamily="2" charset="0"/>
                <a:ea typeface="Roboto" panose="02000000000000000000" pitchFamily="2" charset="0"/>
              </a:rPr>
            </a:br>
            <a:r>
              <a:rPr lang="en-US" dirty="0">
                <a:solidFill>
                  <a:srgbClr val="C00000"/>
                </a:solidFill>
                <a:latin typeface="Courier" pitchFamily="2" charset="0"/>
                <a:ea typeface="Roboto" panose="02000000000000000000" pitchFamily="2" charset="0"/>
              </a:rPr>
              <a:t>&lt;p *</a:t>
            </a:r>
            <a:r>
              <a:rPr lang="en-US" dirty="0" err="1">
                <a:solidFill>
                  <a:srgbClr val="C00000"/>
                </a:solidFill>
                <a:latin typeface="Courier" pitchFamily="2" charset="0"/>
                <a:ea typeface="Roboto" panose="02000000000000000000" pitchFamily="2" charset="0"/>
              </a:rPr>
              <a:t>ngFor</a:t>
            </a:r>
            <a:r>
              <a:rPr lang="en-US" dirty="0">
                <a:solidFill>
                  <a:srgbClr val="C00000"/>
                </a:solidFill>
                <a:latin typeface="Courier" pitchFamily="2" charset="0"/>
                <a:ea typeface="Roboto" panose="02000000000000000000" pitchFamily="2" charset="0"/>
              </a:rPr>
              <a:t>="let account of accounts"&gt; … &lt;/p&gt;</a:t>
            </a:r>
            <a:br>
              <a:rPr lang="en-US" dirty="0">
                <a:solidFill>
                  <a:srgbClr val="C00000"/>
                </a:solidFill>
                <a:latin typeface="Courier" pitchFamily="2" charset="0"/>
                <a:ea typeface="Roboto" panose="02000000000000000000" pitchFamily="2" charset="0"/>
              </a:rPr>
            </a:br>
            <a:endParaRPr lang="en-US" dirty="0">
              <a:solidFill>
                <a:srgbClr val="C00000"/>
              </a:solidFill>
              <a:latin typeface="Courier" pitchFamily="2" charset="0"/>
              <a:ea typeface="Roboto" panose="02000000000000000000" pitchFamily="2" charset="0"/>
            </a:endParaRPr>
          </a:p>
        </p:txBody>
      </p:sp>
      <p:sp>
        <p:nvSpPr>
          <p:cNvPr id="7" name="Content Placeholder 4">
            <a:extLst>
              <a:ext uri="{FF2B5EF4-FFF2-40B4-BE49-F238E27FC236}">
                <a16:creationId xmlns:a16="http://schemas.microsoft.com/office/drawing/2014/main" id="{94703F62-26D1-DB43-BE11-7EFFCD60ECE5}"/>
              </a:ext>
            </a:extLst>
          </p:cNvPr>
          <p:cNvSpPr txBox="1">
            <a:spLocks/>
          </p:cNvSpPr>
          <p:nvPr/>
        </p:nvSpPr>
        <p:spPr>
          <a:xfrm>
            <a:off x="871538" y="3572759"/>
            <a:ext cx="7886700" cy="23771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a:solidFill>
                  <a:srgbClr val="040069"/>
                </a:solidFill>
                <a:ea typeface="Roboto" panose="02000000000000000000" pitchFamily="2" charset="0"/>
              </a:rPr>
              <a:t>Non Structural directives</a:t>
            </a:r>
          </a:p>
          <a:p>
            <a:pPr lvl="1"/>
            <a:r>
              <a:rPr lang="en-US" sz="2000" dirty="0">
                <a:solidFill>
                  <a:srgbClr val="040069"/>
                </a:solidFill>
                <a:ea typeface="Roboto" panose="02000000000000000000" pitchFamily="2" charset="0"/>
              </a:rPr>
              <a:t>only change the element where directive is placed on</a:t>
            </a:r>
            <a:br>
              <a:rPr lang="en-US" sz="2000" dirty="0">
                <a:solidFill>
                  <a:srgbClr val="040069"/>
                </a:solidFill>
                <a:ea typeface="Roboto" panose="02000000000000000000" pitchFamily="2" charset="0"/>
              </a:rPr>
            </a:br>
            <a:endParaRPr lang="en-US" sz="2000" dirty="0">
              <a:solidFill>
                <a:srgbClr val="040069"/>
              </a:solidFill>
              <a:ea typeface="Roboto" panose="02000000000000000000" pitchFamily="2" charset="0"/>
            </a:endParaRPr>
          </a:p>
          <a:p>
            <a:pPr marL="342900" lvl="1" indent="0">
              <a:buFont typeface="Arial" panose="020B0604020202020204" pitchFamily="34" charset="0"/>
              <a:buNone/>
            </a:pPr>
            <a:r>
              <a:rPr lang="en-US" dirty="0">
                <a:solidFill>
                  <a:srgbClr val="C00000"/>
                </a:solidFill>
                <a:latin typeface="Courier" pitchFamily="2" charset="0"/>
                <a:ea typeface="Roboto" panose="02000000000000000000" pitchFamily="2" charset="0"/>
              </a:rPr>
              <a:t>&lt;p [</a:t>
            </a:r>
            <a:r>
              <a:rPr lang="en-US" dirty="0" err="1">
                <a:solidFill>
                  <a:srgbClr val="C00000"/>
                </a:solidFill>
                <a:latin typeface="Courier" pitchFamily="2" charset="0"/>
                <a:ea typeface="Roboto" panose="02000000000000000000" pitchFamily="2" charset="0"/>
              </a:rPr>
              <a:t>ngStyle</a:t>
            </a:r>
            <a:r>
              <a:rPr lang="en-US" dirty="0">
                <a:solidFill>
                  <a:srgbClr val="C00000"/>
                </a:solidFill>
                <a:latin typeface="Courier" pitchFamily="2" charset="0"/>
                <a:ea typeface="Roboto" panose="02000000000000000000" pitchFamily="2" charset="0"/>
              </a:rPr>
              <a:t>]="</a:t>
            </a:r>
            <a:r>
              <a:rPr lang="en-US" dirty="0" err="1">
                <a:solidFill>
                  <a:srgbClr val="C00000"/>
                </a:solidFill>
                <a:latin typeface="Courier" pitchFamily="2" charset="0"/>
                <a:ea typeface="Roboto" panose="02000000000000000000" pitchFamily="2" charset="0"/>
              </a:rPr>
              <a:t>backgroundColor</a:t>
            </a:r>
            <a:r>
              <a:rPr lang="en-US" dirty="0">
                <a:solidFill>
                  <a:srgbClr val="C00000"/>
                </a:solidFill>
                <a:latin typeface="Courier" pitchFamily="2" charset="0"/>
                <a:ea typeface="Roboto" panose="02000000000000000000" pitchFamily="2" charset="0"/>
              </a:rPr>
              <a:t>: </a:t>
            </a:r>
            <a:r>
              <a:rPr lang="en-US" dirty="0" err="1">
                <a:solidFill>
                  <a:srgbClr val="C00000"/>
                </a:solidFill>
                <a:latin typeface="Courier" pitchFamily="2" charset="0"/>
                <a:ea typeface="Roboto" panose="02000000000000000000" pitchFamily="2" charset="0"/>
              </a:rPr>
              <a:t>getColor</a:t>
            </a:r>
            <a:r>
              <a:rPr lang="en-US" dirty="0">
                <a:solidFill>
                  <a:srgbClr val="C00000"/>
                </a:solidFill>
                <a:latin typeface="Courier" pitchFamily="2" charset="0"/>
                <a:ea typeface="Roboto" panose="02000000000000000000" pitchFamily="2" charset="0"/>
              </a:rPr>
              <a:t>()"&gt; … &lt;/p&gt;</a:t>
            </a:r>
            <a:br>
              <a:rPr lang="en-US" dirty="0">
                <a:solidFill>
                  <a:srgbClr val="C00000"/>
                </a:solidFill>
                <a:latin typeface="Courier" pitchFamily="2" charset="0"/>
                <a:ea typeface="Roboto" panose="02000000000000000000" pitchFamily="2" charset="0"/>
              </a:rPr>
            </a:br>
            <a:br>
              <a:rPr lang="en-US" dirty="0">
                <a:solidFill>
                  <a:srgbClr val="0D47A1"/>
                </a:solidFill>
                <a:latin typeface="Courier" pitchFamily="2" charset="0"/>
                <a:ea typeface="Roboto" panose="02000000000000000000" pitchFamily="2" charset="0"/>
              </a:rPr>
            </a:br>
            <a:r>
              <a:rPr lang="en-US" dirty="0">
                <a:solidFill>
                  <a:srgbClr val="C00000"/>
                </a:solidFill>
                <a:latin typeface="Courier" pitchFamily="2" charset="0"/>
                <a:ea typeface="Roboto" panose="02000000000000000000" pitchFamily="2" charset="0"/>
              </a:rPr>
              <a:t>&lt;p [</a:t>
            </a:r>
            <a:r>
              <a:rPr lang="en-US" dirty="0" err="1">
                <a:solidFill>
                  <a:srgbClr val="C00000"/>
                </a:solidFill>
                <a:latin typeface="Courier" pitchFamily="2" charset="0"/>
                <a:ea typeface="Roboto" panose="02000000000000000000" pitchFamily="2" charset="0"/>
              </a:rPr>
              <a:t>ngClass</a:t>
            </a:r>
            <a:r>
              <a:rPr lang="en-US" dirty="0">
                <a:solidFill>
                  <a:srgbClr val="C00000"/>
                </a:solidFill>
                <a:latin typeface="Courier" pitchFamily="2" charset="0"/>
                <a:ea typeface="Roboto" panose="02000000000000000000" pitchFamily="2" charset="0"/>
              </a:rPr>
              <a:t>]="active: state == 'active'"&gt; ... &lt;/p&gt;</a:t>
            </a:r>
          </a:p>
        </p:txBody>
      </p:sp>
      <p:grpSp>
        <p:nvGrpSpPr>
          <p:cNvPr id="11" name="Group 10">
            <a:extLst>
              <a:ext uri="{FF2B5EF4-FFF2-40B4-BE49-F238E27FC236}">
                <a16:creationId xmlns:a16="http://schemas.microsoft.com/office/drawing/2014/main" id="{AE043C1D-2348-E24D-99AC-37FF755E1741}"/>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CD7EBB9B-3400-6D4E-9A7D-F97097FAF5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C0907C23-8013-404B-971B-B8DF73D48C9F}"/>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9EEA3193-26C4-174B-85DF-DA297D28206C}"/>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directives</a:t>
                </a:r>
              </a:p>
            </p:txBody>
          </p:sp>
          <p:cxnSp>
            <p:nvCxnSpPr>
              <p:cNvPr id="16" name="Straight Connector 15">
                <a:extLst>
                  <a:ext uri="{FF2B5EF4-FFF2-40B4-BE49-F238E27FC236}">
                    <a16:creationId xmlns:a16="http://schemas.microsoft.com/office/drawing/2014/main" id="{9F8F4D5F-9E7F-E645-B469-1633A2B28558}"/>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131505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871538" y="1412302"/>
            <a:ext cx="7368001" cy="645098"/>
          </a:xfrm>
        </p:spPr>
        <p:txBody>
          <a:bodyPr>
            <a:normAutofit/>
          </a:bodyPr>
          <a:lstStyle/>
          <a:p>
            <a:pPr marL="0" indent="0">
              <a:buNone/>
            </a:pPr>
            <a:r>
              <a:rPr lang="en-US" sz="2400" dirty="0">
                <a:solidFill>
                  <a:srgbClr val="040069"/>
                </a:solidFill>
                <a:ea typeface="Roboto" panose="02000000000000000000" pitchFamily="2" charset="0"/>
              </a:rPr>
              <a:t>A pipe transforms input data to a desired output </a:t>
            </a:r>
          </a:p>
        </p:txBody>
      </p:sp>
      <p:sp>
        <p:nvSpPr>
          <p:cNvPr id="7" name="Content Placeholder 4">
            <a:extLst>
              <a:ext uri="{FF2B5EF4-FFF2-40B4-BE49-F238E27FC236}">
                <a16:creationId xmlns:a16="http://schemas.microsoft.com/office/drawing/2014/main" id="{94703F62-26D1-DB43-BE11-7EFFCD60ECE5}"/>
              </a:ext>
            </a:extLst>
          </p:cNvPr>
          <p:cNvSpPr txBox="1">
            <a:spLocks/>
          </p:cNvSpPr>
          <p:nvPr/>
        </p:nvSpPr>
        <p:spPr>
          <a:xfrm>
            <a:off x="871538" y="2057400"/>
            <a:ext cx="7886700" cy="206733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D47A1"/>
              </a:solidFill>
              <a:latin typeface="Roboto" panose="02000000000000000000" pitchFamily="2" charset="0"/>
              <a:ea typeface="Roboto" panose="02000000000000000000" pitchFamily="2" charset="0"/>
            </a:endParaRPr>
          </a:p>
          <a:p>
            <a:pPr marL="342900" lvl="1" indent="0">
              <a:buNone/>
            </a:pPr>
            <a:r>
              <a:rPr lang="en-US" dirty="0">
                <a:solidFill>
                  <a:srgbClr val="C00000"/>
                </a:solidFill>
                <a:latin typeface="Courier" pitchFamily="2" charset="0"/>
                <a:ea typeface="Roboto" panose="02000000000000000000" pitchFamily="2" charset="0"/>
              </a:rPr>
              <a:t>{{ birthday | date }}</a:t>
            </a:r>
          </a:p>
          <a:p>
            <a:pPr marL="342900" lvl="1" indent="0">
              <a:buNone/>
            </a:pPr>
            <a:r>
              <a:rPr lang="en-US" dirty="0">
                <a:solidFill>
                  <a:srgbClr val="C00000"/>
                </a:solidFill>
                <a:latin typeface="Courier" pitchFamily="2" charset="0"/>
                <a:ea typeface="Roboto" panose="02000000000000000000" pitchFamily="2" charset="0"/>
              </a:rPr>
              <a:t>{{ birthday | date:'</a:t>
            </a:r>
            <a:r>
              <a:rPr lang="en-US" dirty="0" err="1">
                <a:solidFill>
                  <a:srgbClr val="C00000"/>
                </a:solidFill>
                <a:latin typeface="Courier" pitchFamily="2" charset="0"/>
                <a:ea typeface="Roboto" panose="02000000000000000000" pitchFamily="2" charset="0"/>
              </a:rPr>
              <a:t>fullDate</a:t>
            </a:r>
            <a:r>
              <a:rPr lang="en-US" dirty="0">
                <a:solidFill>
                  <a:srgbClr val="C00000"/>
                </a:solidFill>
                <a:latin typeface="Courier" pitchFamily="2" charset="0"/>
                <a:ea typeface="Roboto" panose="02000000000000000000" pitchFamily="2" charset="0"/>
              </a:rPr>
              <a:t>' | uppercase }}</a:t>
            </a:r>
          </a:p>
          <a:p>
            <a:pPr marL="342900" lvl="1" indent="0">
              <a:buNone/>
            </a:pPr>
            <a:endParaRPr lang="en-US" dirty="0">
              <a:solidFill>
                <a:srgbClr val="C00000"/>
              </a:solidFill>
              <a:latin typeface="Courier" pitchFamily="2" charset="0"/>
              <a:ea typeface="Roboto" panose="02000000000000000000" pitchFamily="2" charset="0"/>
            </a:endParaRPr>
          </a:p>
          <a:p>
            <a:pPr marL="342900" lvl="1" indent="0">
              <a:buNone/>
            </a:pPr>
            <a:r>
              <a:rPr lang="en-US" dirty="0">
                <a:solidFill>
                  <a:srgbClr val="C00000"/>
                </a:solidFill>
                <a:latin typeface="Courier" pitchFamily="2" charset="0"/>
                <a:ea typeface="Roboto" panose="02000000000000000000" pitchFamily="2" charset="0"/>
              </a:rPr>
              <a:t>{{ balance | </a:t>
            </a:r>
            <a:r>
              <a:rPr lang="en-US" dirty="0" err="1">
                <a:solidFill>
                  <a:srgbClr val="C00000"/>
                </a:solidFill>
                <a:latin typeface="Courier" pitchFamily="2" charset="0"/>
                <a:ea typeface="Roboto" panose="02000000000000000000" pitchFamily="2" charset="0"/>
              </a:rPr>
              <a:t>currency:'EUR</a:t>
            </a:r>
            <a:r>
              <a:rPr lang="en-US" dirty="0">
                <a:solidFill>
                  <a:srgbClr val="C00000"/>
                </a:solidFill>
                <a:latin typeface="Courier" pitchFamily="2" charset="0"/>
                <a:ea typeface="Roboto" panose="02000000000000000000" pitchFamily="2" charset="0"/>
              </a:rPr>
              <a:t>' }}</a:t>
            </a:r>
          </a:p>
        </p:txBody>
      </p:sp>
      <p:sp>
        <p:nvSpPr>
          <p:cNvPr id="8" name="Rectangle 7">
            <a:extLst>
              <a:ext uri="{FF2B5EF4-FFF2-40B4-BE49-F238E27FC236}">
                <a16:creationId xmlns:a16="http://schemas.microsoft.com/office/drawing/2014/main" id="{A9A58B56-B635-4649-85BB-AD3FB439FF66}"/>
              </a:ext>
            </a:extLst>
          </p:cNvPr>
          <p:cNvSpPr/>
          <p:nvPr/>
        </p:nvSpPr>
        <p:spPr>
          <a:xfrm>
            <a:off x="1016834" y="5212728"/>
            <a:ext cx="7110329" cy="338554"/>
          </a:xfrm>
          <a:prstGeom prst="rect">
            <a:avLst/>
          </a:prstGeom>
          <a:noFill/>
        </p:spPr>
        <p:txBody>
          <a:bodyPr wrap="square">
            <a:spAutoFit/>
          </a:bodyPr>
          <a:lstStyle/>
          <a:p>
            <a:pPr algn="ctr"/>
            <a:r>
              <a:rPr lang="en-US" sz="1600" dirty="0">
                <a:solidFill>
                  <a:srgbClr val="040069"/>
                </a:solidFill>
                <a:ea typeface="Roboto" panose="02000000000000000000" pitchFamily="2" charset="0"/>
                <a:hlinkClick r:id="rId3">
                  <a:extLst>
                    <a:ext uri="{A12FA001-AC4F-418D-AE19-62706E023703}">
                      <ahyp:hlinkClr xmlns:ahyp="http://schemas.microsoft.com/office/drawing/2018/hyperlinkcolor" val="tx"/>
                    </a:ext>
                  </a:extLst>
                </a:hlinkClick>
              </a:rPr>
              <a:t>https://</a:t>
            </a:r>
            <a:r>
              <a:rPr lang="en-US" sz="1600" dirty="0" err="1">
                <a:solidFill>
                  <a:srgbClr val="040069"/>
                </a:solidFill>
                <a:ea typeface="Roboto" panose="02000000000000000000" pitchFamily="2" charset="0"/>
                <a:hlinkClick r:id="rId3">
                  <a:extLst>
                    <a:ext uri="{A12FA001-AC4F-418D-AE19-62706E023703}">
                      <ahyp:hlinkClr xmlns:ahyp="http://schemas.microsoft.com/office/drawing/2018/hyperlinkcolor" val="tx"/>
                    </a:ext>
                  </a:extLst>
                </a:hlinkClick>
              </a:rPr>
              <a:t>angular.io</a:t>
            </a:r>
            <a:r>
              <a:rPr lang="en-US" sz="1600" dirty="0">
                <a:solidFill>
                  <a:srgbClr val="040069"/>
                </a:solidFill>
                <a:ea typeface="Roboto" panose="02000000000000000000" pitchFamily="2" charset="0"/>
                <a:hlinkClick r:id="rId3">
                  <a:extLst>
                    <a:ext uri="{A12FA001-AC4F-418D-AE19-62706E023703}">
                      <ahyp:hlinkClr xmlns:ahyp="http://schemas.microsoft.com/office/drawing/2018/hyperlinkcolor" val="tx"/>
                    </a:ext>
                  </a:extLst>
                </a:hlinkClick>
              </a:rPr>
              <a:t>/guide/pipes</a:t>
            </a:r>
            <a:endParaRPr lang="en-US" sz="1600" dirty="0">
              <a:solidFill>
                <a:srgbClr val="040069"/>
              </a:solidFill>
              <a:ea typeface="Roboto" panose="02000000000000000000" pitchFamily="2" charset="0"/>
            </a:endParaRPr>
          </a:p>
        </p:txBody>
      </p:sp>
      <p:grpSp>
        <p:nvGrpSpPr>
          <p:cNvPr id="11" name="Group 10">
            <a:extLst>
              <a:ext uri="{FF2B5EF4-FFF2-40B4-BE49-F238E27FC236}">
                <a16:creationId xmlns:a16="http://schemas.microsoft.com/office/drawing/2014/main" id="{F56D7952-E0E7-B142-9134-48F38AA46AF1}"/>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432D2594-5618-6A4C-A66B-D931B80FF1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3523EBEB-31DA-E64F-A5A7-113E8E5C455F}"/>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69BBAFB2-6CD4-A947-B8D3-95CE5A656F04}"/>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pipes</a:t>
                </a:r>
              </a:p>
            </p:txBody>
          </p:sp>
          <p:cxnSp>
            <p:nvCxnSpPr>
              <p:cNvPr id="16" name="Straight Connector 15">
                <a:extLst>
                  <a:ext uri="{FF2B5EF4-FFF2-40B4-BE49-F238E27FC236}">
                    <a16:creationId xmlns:a16="http://schemas.microsoft.com/office/drawing/2014/main" id="{BA8C150F-142D-DC40-83C1-4BABDB96C710}"/>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17841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A487F9-C399-3B4B-90C5-3255861CB118}"/>
              </a:ext>
            </a:extLst>
          </p:cNvPr>
          <p:cNvSpPr/>
          <p:nvPr/>
        </p:nvSpPr>
        <p:spPr>
          <a:xfrm>
            <a:off x="1251702" y="1063773"/>
            <a:ext cx="6640595" cy="3110846"/>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AB71D0F-F605-724E-B838-64B40E1982B8}"/>
              </a:ext>
            </a:extLst>
          </p:cNvPr>
          <p:cNvGrpSpPr/>
          <p:nvPr/>
        </p:nvGrpSpPr>
        <p:grpSpPr>
          <a:xfrm>
            <a:off x="1251702" y="4488732"/>
            <a:ext cx="6640595" cy="837414"/>
            <a:chOff x="1251702" y="4488732"/>
            <a:chExt cx="6640595" cy="837414"/>
          </a:xfrm>
        </p:grpSpPr>
        <p:sp>
          <p:nvSpPr>
            <p:cNvPr id="8" name="Rectangle 7">
              <a:extLst>
                <a:ext uri="{FF2B5EF4-FFF2-40B4-BE49-F238E27FC236}">
                  <a16:creationId xmlns:a16="http://schemas.microsoft.com/office/drawing/2014/main" id="{43901C24-C036-F04A-B2FC-88F37C46DD44}"/>
                </a:ext>
              </a:extLst>
            </p:cNvPr>
            <p:cNvSpPr/>
            <p:nvPr/>
          </p:nvSpPr>
          <p:spPr>
            <a:xfrm>
              <a:off x="1251702" y="4488732"/>
              <a:ext cx="6640595" cy="837414"/>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7F7CEF3-D81B-C548-8E0C-50B5CF2DD0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05341" y="4725001"/>
              <a:ext cx="4911725" cy="302260"/>
            </a:xfrm>
            <a:prstGeom prst="rect">
              <a:avLst/>
            </a:prstGeom>
          </p:spPr>
        </p:pic>
      </p:grpSp>
      <p:pic>
        <p:nvPicPr>
          <p:cNvPr id="4" name="Picture 3">
            <a:extLst>
              <a:ext uri="{FF2B5EF4-FFF2-40B4-BE49-F238E27FC236}">
                <a16:creationId xmlns:a16="http://schemas.microsoft.com/office/drawing/2014/main" id="{9B13C6C4-F309-F640-AFE6-2E50429CDC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05340" y="1165549"/>
            <a:ext cx="4523105" cy="2990215"/>
          </a:xfrm>
          <a:prstGeom prst="rect">
            <a:avLst/>
          </a:prstGeom>
        </p:spPr>
      </p:pic>
      <p:sp>
        <p:nvSpPr>
          <p:cNvPr id="6" name="Rounded Rectangle 5">
            <a:extLst>
              <a:ext uri="{FF2B5EF4-FFF2-40B4-BE49-F238E27FC236}">
                <a16:creationId xmlns:a16="http://schemas.microsoft.com/office/drawing/2014/main" id="{B7E36E1C-5841-4648-B09E-E773FFFE8A7C}"/>
              </a:ext>
            </a:extLst>
          </p:cNvPr>
          <p:cNvSpPr/>
          <p:nvPr/>
        </p:nvSpPr>
        <p:spPr>
          <a:xfrm>
            <a:off x="1998483" y="2425946"/>
            <a:ext cx="2693857" cy="38649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7977C2E-1488-494D-A0F1-9198E96023C5}"/>
              </a:ext>
            </a:extLst>
          </p:cNvPr>
          <p:cNvSpPr/>
          <p:nvPr/>
        </p:nvSpPr>
        <p:spPr>
          <a:xfrm>
            <a:off x="3102993" y="4668856"/>
            <a:ext cx="2392836" cy="38649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F45905F-3841-7445-AE97-4BF0AD190752}"/>
              </a:ext>
            </a:extLst>
          </p:cNvPr>
          <p:cNvGrpSpPr/>
          <p:nvPr/>
        </p:nvGrpSpPr>
        <p:grpSpPr>
          <a:xfrm>
            <a:off x="309402" y="61309"/>
            <a:ext cx="8568964" cy="723235"/>
            <a:chOff x="309402" y="61309"/>
            <a:chExt cx="8568964" cy="723235"/>
          </a:xfrm>
        </p:grpSpPr>
        <p:pic>
          <p:nvPicPr>
            <p:cNvPr id="15" name="Picture 14">
              <a:extLst>
                <a:ext uri="{FF2B5EF4-FFF2-40B4-BE49-F238E27FC236}">
                  <a16:creationId xmlns:a16="http://schemas.microsoft.com/office/drawing/2014/main" id="{DDED735F-2097-D748-96C3-CA74BF1951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6" name="Group 15">
              <a:extLst>
                <a:ext uri="{FF2B5EF4-FFF2-40B4-BE49-F238E27FC236}">
                  <a16:creationId xmlns:a16="http://schemas.microsoft.com/office/drawing/2014/main" id="{F264556F-51BF-D24E-8ED3-894EEE8EEC13}"/>
                </a:ext>
              </a:extLst>
            </p:cNvPr>
            <p:cNvGrpSpPr/>
            <p:nvPr/>
          </p:nvGrpSpPr>
          <p:grpSpPr>
            <a:xfrm>
              <a:off x="309402" y="146222"/>
              <a:ext cx="8568964" cy="638322"/>
              <a:chOff x="309402" y="-139528"/>
              <a:chExt cx="8568964" cy="638322"/>
            </a:xfrm>
          </p:grpSpPr>
          <p:sp>
            <p:nvSpPr>
              <p:cNvPr id="17" name="Title 1">
                <a:extLst>
                  <a:ext uri="{FF2B5EF4-FFF2-40B4-BE49-F238E27FC236}">
                    <a16:creationId xmlns:a16="http://schemas.microsoft.com/office/drawing/2014/main" id="{014A2078-EFDE-0E45-88E6-4E94D76789E1}"/>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component interaction</a:t>
                </a:r>
              </a:p>
            </p:txBody>
          </p:sp>
          <p:cxnSp>
            <p:nvCxnSpPr>
              <p:cNvPr id="18" name="Straight Connector 17">
                <a:extLst>
                  <a:ext uri="{FF2B5EF4-FFF2-40B4-BE49-F238E27FC236}">
                    <a16:creationId xmlns:a16="http://schemas.microsoft.com/office/drawing/2014/main" id="{C19BC371-C82B-634F-8641-F907A9AD3F7C}"/>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180015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1AAFFD7-C270-2443-8D45-64AA503E7367}"/>
              </a:ext>
            </a:extLst>
          </p:cNvPr>
          <p:cNvSpPr/>
          <p:nvPr/>
        </p:nvSpPr>
        <p:spPr>
          <a:xfrm>
            <a:off x="1028700" y="1323974"/>
            <a:ext cx="2009776" cy="733425"/>
          </a:xfrm>
          <a:prstGeom prst="roundRect">
            <a:avLst/>
          </a:prstGeom>
          <a:solidFill>
            <a:srgbClr val="040069">
              <a:alpha val="5000"/>
            </a:srgbClr>
          </a:solidFill>
          <a:ln>
            <a:solidFill>
              <a:srgbClr val="04006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40069"/>
                </a:solidFill>
              </a:rPr>
              <a:t>Root Component</a:t>
            </a:r>
          </a:p>
        </p:txBody>
      </p:sp>
      <p:sp>
        <p:nvSpPr>
          <p:cNvPr id="14" name="Rounded Rectangle 13">
            <a:extLst>
              <a:ext uri="{FF2B5EF4-FFF2-40B4-BE49-F238E27FC236}">
                <a16:creationId xmlns:a16="http://schemas.microsoft.com/office/drawing/2014/main" id="{3ED0B5A6-C66E-754B-BAD7-EE636B71C86A}"/>
              </a:ext>
            </a:extLst>
          </p:cNvPr>
          <p:cNvSpPr/>
          <p:nvPr/>
        </p:nvSpPr>
        <p:spPr>
          <a:xfrm>
            <a:off x="3567112" y="2603140"/>
            <a:ext cx="2009776" cy="733425"/>
          </a:xfrm>
          <a:prstGeom prst="roundRect">
            <a:avLst/>
          </a:prstGeom>
          <a:solidFill>
            <a:srgbClr val="040069">
              <a:alpha val="5000"/>
            </a:srgbClr>
          </a:solidFill>
          <a:ln>
            <a:solidFill>
              <a:srgbClr val="04006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40069"/>
                </a:solidFill>
              </a:rPr>
              <a:t>Account List Component</a:t>
            </a:r>
          </a:p>
        </p:txBody>
      </p:sp>
      <p:sp>
        <p:nvSpPr>
          <p:cNvPr id="15" name="Rounded Rectangle 14">
            <a:extLst>
              <a:ext uri="{FF2B5EF4-FFF2-40B4-BE49-F238E27FC236}">
                <a16:creationId xmlns:a16="http://schemas.microsoft.com/office/drawing/2014/main" id="{53656C34-4DCA-1646-AB25-183C9463FC84}"/>
              </a:ext>
            </a:extLst>
          </p:cNvPr>
          <p:cNvSpPr/>
          <p:nvPr/>
        </p:nvSpPr>
        <p:spPr>
          <a:xfrm>
            <a:off x="6324600" y="3933824"/>
            <a:ext cx="2009776" cy="733425"/>
          </a:xfrm>
          <a:prstGeom prst="roundRect">
            <a:avLst/>
          </a:prstGeom>
          <a:solidFill>
            <a:srgbClr val="040069">
              <a:alpha val="5000"/>
            </a:srgbClr>
          </a:solidFill>
          <a:ln>
            <a:solidFill>
              <a:srgbClr val="04006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40069"/>
                </a:solidFill>
              </a:rPr>
              <a:t>Account Detail Component</a:t>
            </a:r>
          </a:p>
        </p:txBody>
      </p:sp>
      <p:cxnSp>
        <p:nvCxnSpPr>
          <p:cNvPr id="17" name="Elbow Connector 16">
            <a:extLst>
              <a:ext uri="{FF2B5EF4-FFF2-40B4-BE49-F238E27FC236}">
                <a16:creationId xmlns:a16="http://schemas.microsoft.com/office/drawing/2014/main" id="{70D9C2AA-E88D-5D43-9BC5-7D7C392B9EBF}"/>
              </a:ext>
            </a:extLst>
          </p:cNvPr>
          <p:cNvCxnSpPr>
            <a:cxnSpLocks/>
            <a:stCxn id="5" idx="2"/>
            <a:endCxn id="14" idx="1"/>
          </p:cNvCxnSpPr>
          <p:nvPr/>
        </p:nvCxnSpPr>
        <p:spPr>
          <a:xfrm rot="16200000" flipH="1">
            <a:off x="2344123" y="1746864"/>
            <a:ext cx="912454" cy="1533524"/>
          </a:xfrm>
          <a:prstGeom prst="bentConnector2">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2C10845D-0FC3-A847-B62F-D2EB71D456EE}"/>
              </a:ext>
            </a:extLst>
          </p:cNvPr>
          <p:cNvCxnSpPr>
            <a:stCxn id="14" idx="2"/>
            <a:endCxn id="15" idx="1"/>
          </p:cNvCxnSpPr>
          <p:nvPr/>
        </p:nvCxnSpPr>
        <p:spPr>
          <a:xfrm rot="16200000" flipH="1">
            <a:off x="4966314" y="2942251"/>
            <a:ext cx="963972" cy="1752600"/>
          </a:xfrm>
          <a:prstGeom prst="bentConnector2">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C7C494-D3C8-FF42-A586-2FB4BFE2E23E}"/>
              </a:ext>
            </a:extLst>
          </p:cNvPr>
          <p:cNvSpPr txBox="1"/>
          <p:nvPr/>
        </p:nvSpPr>
        <p:spPr>
          <a:xfrm>
            <a:off x="5483481" y="3857356"/>
            <a:ext cx="843501" cy="308418"/>
          </a:xfrm>
          <a:prstGeom prst="rect">
            <a:avLst/>
          </a:prstGeom>
          <a:noFill/>
        </p:spPr>
        <p:txBody>
          <a:bodyPr wrap="none" rtlCol="0">
            <a:spAutoFit/>
          </a:bodyPr>
          <a:lstStyle/>
          <a:p>
            <a:r>
              <a:rPr lang="en-US" dirty="0">
                <a:solidFill>
                  <a:srgbClr val="C00000"/>
                </a:solidFill>
              </a:rPr>
              <a:t>@Input()</a:t>
            </a:r>
          </a:p>
        </p:txBody>
      </p:sp>
      <p:cxnSp>
        <p:nvCxnSpPr>
          <p:cNvPr id="24" name="Elbow Connector 23">
            <a:extLst>
              <a:ext uri="{FF2B5EF4-FFF2-40B4-BE49-F238E27FC236}">
                <a16:creationId xmlns:a16="http://schemas.microsoft.com/office/drawing/2014/main" id="{FF54780E-9A9F-0644-8096-B153C693E043}"/>
              </a:ext>
            </a:extLst>
          </p:cNvPr>
          <p:cNvCxnSpPr>
            <a:stCxn id="15" idx="0"/>
            <a:endCxn id="14" idx="3"/>
          </p:cNvCxnSpPr>
          <p:nvPr/>
        </p:nvCxnSpPr>
        <p:spPr>
          <a:xfrm rot="16200000" flipV="1">
            <a:off x="5971203" y="2575539"/>
            <a:ext cx="963971" cy="1752600"/>
          </a:xfrm>
          <a:prstGeom prst="bentConnector2">
            <a:avLst/>
          </a:prstGeom>
          <a:ln w="25400">
            <a:solidFill>
              <a:srgbClr val="C0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02DD1E2-7C05-8841-A5A0-B51033450F65}"/>
              </a:ext>
            </a:extLst>
          </p:cNvPr>
          <p:cNvCxnSpPr>
            <a:cxnSpLocks/>
            <a:stCxn id="14" idx="0"/>
            <a:endCxn id="5" idx="3"/>
          </p:cNvCxnSpPr>
          <p:nvPr/>
        </p:nvCxnSpPr>
        <p:spPr>
          <a:xfrm rot="16200000" flipV="1">
            <a:off x="3349012" y="1380152"/>
            <a:ext cx="912453" cy="1533524"/>
          </a:xfrm>
          <a:prstGeom prst="bentConnector2">
            <a:avLst/>
          </a:prstGeom>
          <a:ln w="25400">
            <a:solidFill>
              <a:srgbClr val="C0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FD53E7D-0ADB-2E4E-989D-02B67EA4A3D4}"/>
              </a:ext>
            </a:extLst>
          </p:cNvPr>
          <p:cNvSpPr txBox="1"/>
          <p:nvPr/>
        </p:nvSpPr>
        <p:spPr>
          <a:xfrm>
            <a:off x="7329488" y="3521197"/>
            <a:ext cx="978153" cy="308418"/>
          </a:xfrm>
          <a:prstGeom prst="rect">
            <a:avLst/>
          </a:prstGeom>
          <a:noFill/>
        </p:spPr>
        <p:txBody>
          <a:bodyPr wrap="none" rtlCol="0">
            <a:spAutoFit/>
          </a:bodyPr>
          <a:lstStyle/>
          <a:p>
            <a:r>
              <a:rPr lang="en-US" dirty="0">
                <a:solidFill>
                  <a:srgbClr val="C00000"/>
                </a:solidFill>
              </a:rPr>
              <a:t>@Output()</a:t>
            </a:r>
          </a:p>
        </p:txBody>
      </p:sp>
      <p:grpSp>
        <p:nvGrpSpPr>
          <p:cNvPr id="18" name="Group 17">
            <a:extLst>
              <a:ext uri="{FF2B5EF4-FFF2-40B4-BE49-F238E27FC236}">
                <a16:creationId xmlns:a16="http://schemas.microsoft.com/office/drawing/2014/main" id="{2D5181C1-13B6-2B43-977D-E0897537F517}"/>
              </a:ext>
            </a:extLst>
          </p:cNvPr>
          <p:cNvGrpSpPr/>
          <p:nvPr/>
        </p:nvGrpSpPr>
        <p:grpSpPr>
          <a:xfrm>
            <a:off x="309402" y="61309"/>
            <a:ext cx="8568964" cy="723235"/>
            <a:chOff x="309402" y="61309"/>
            <a:chExt cx="8568964" cy="723235"/>
          </a:xfrm>
        </p:grpSpPr>
        <p:pic>
          <p:nvPicPr>
            <p:cNvPr id="19" name="Picture 18">
              <a:extLst>
                <a:ext uri="{FF2B5EF4-FFF2-40B4-BE49-F238E27FC236}">
                  <a16:creationId xmlns:a16="http://schemas.microsoft.com/office/drawing/2014/main" id="{33C07D29-AE0E-C040-9EAF-7F3528C818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21" name="Group 20">
              <a:extLst>
                <a:ext uri="{FF2B5EF4-FFF2-40B4-BE49-F238E27FC236}">
                  <a16:creationId xmlns:a16="http://schemas.microsoft.com/office/drawing/2014/main" id="{104F3AF3-0BDD-1B45-A781-A6F2E7DF6E46}"/>
                </a:ext>
              </a:extLst>
            </p:cNvPr>
            <p:cNvGrpSpPr/>
            <p:nvPr/>
          </p:nvGrpSpPr>
          <p:grpSpPr>
            <a:xfrm>
              <a:off x="309402" y="146222"/>
              <a:ext cx="8568964" cy="638322"/>
              <a:chOff x="309402" y="-139528"/>
              <a:chExt cx="8568964" cy="638322"/>
            </a:xfrm>
          </p:grpSpPr>
          <p:sp>
            <p:nvSpPr>
              <p:cNvPr id="23" name="Title 1">
                <a:extLst>
                  <a:ext uri="{FF2B5EF4-FFF2-40B4-BE49-F238E27FC236}">
                    <a16:creationId xmlns:a16="http://schemas.microsoft.com/office/drawing/2014/main" id="{617754F9-7EE9-E44D-852E-2AE26F04DC86}"/>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component interaction</a:t>
                </a:r>
              </a:p>
            </p:txBody>
          </p:sp>
          <p:cxnSp>
            <p:nvCxnSpPr>
              <p:cNvPr id="25" name="Straight Connector 24">
                <a:extLst>
                  <a:ext uri="{FF2B5EF4-FFF2-40B4-BE49-F238E27FC236}">
                    <a16:creationId xmlns:a16="http://schemas.microsoft.com/office/drawing/2014/main" id="{70A0ED84-690B-364C-A27C-C4863EEF53CF}"/>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8623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A487F9-C399-3B4B-90C5-3255861CB118}"/>
              </a:ext>
            </a:extLst>
          </p:cNvPr>
          <p:cNvSpPr/>
          <p:nvPr/>
        </p:nvSpPr>
        <p:spPr>
          <a:xfrm>
            <a:off x="1251702" y="1063773"/>
            <a:ext cx="6640595" cy="3110846"/>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68789EA-9E46-DF49-8919-D8E272F9C9A6}"/>
              </a:ext>
            </a:extLst>
          </p:cNvPr>
          <p:cNvGrpSpPr/>
          <p:nvPr/>
        </p:nvGrpSpPr>
        <p:grpSpPr>
          <a:xfrm>
            <a:off x="1793876" y="1065659"/>
            <a:ext cx="4739005" cy="3108960"/>
            <a:chOff x="1793876" y="1065659"/>
            <a:chExt cx="4739005" cy="3108960"/>
          </a:xfrm>
        </p:grpSpPr>
        <p:pic>
          <p:nvPicPr>
            <p:cNvPr id="17" name="Picture 16">
              <a:extLst>
                <a:ext uri="{FF2B5EF4-FFF2-40B4-BE49-F238E27FC236}">
                  <a16:creationId xmlns:a16="http://schemas.microsoft.com/office/drawing/2014/main" id="{B4252B2D-8372-804F-84A1-629F5A80C2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93876" y="1065659"/>
              <a:ext cx="4739005" cy="3108960"/>
            </a:xfrm>
            <a:prstGeom prst="rect">
              <a:avLst/>
            </a:prstGeom>
          </p:spPr>
        </p:pic>
        <p:pic>
          <p:nvPicPr>
            <p:cNvPr id="18" name="Picture 17">
              <a:extLst>
                <a:ext uri="{FF2B5EF4-FFF2-40B4-BE49-F238E27FC236}">
                  <a16:creationId xmlns:a16="http://schemas.microsoft.com/office/drawing/2014/main" id="{BE3ED533-1691-C848-A0A7-E857DCDD4F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1501" y="3513703"/>
              <a:ext cx="1263015" cy="604520"/>
            </a:xfrm>
            <a:prstGeom prst="rect">
              <a:avLst/>
            </a:prstGeom>
          </p:spPr>
        </p:pic>
      </p:grpSp>
      <p:sp>
        <p:nvSpPr>
          <p:cNvPr id="6" name="Rounded Rectangle 5">
            <a:extLst>
              <a:ext uri="{FF2B5EF4-FFF2-40B4-BE49-F238E27FC236}">
                <a16:creationId xmlns:a16="http://schemas.microsoft.com/office/drawing/2014/main" id="{B7E36E1C-5841-4648-B09E-E773FFFE8A7C}"/>
              </a:ext>
            </a:extLst>
          </p:cNvPr>
          <p:cNvSpPr/>
          <p:nvPr/>
        </p:nvSpPr>
        <p:spPr>
          <a:xfrm>
            <a:off x="1998483" y="2562225"/>
            <a:ext cx="4534398" cy="25022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C6912A2-23DE-224E-9CB0-B5AA7807396F}"/>
              </a:ext>
            </a:extLst>
          </p:cNvPr>
          <p:cNvGrpSpPr/>
          <p:nvPr/>
        </p:nvGrpSpPr>
        <p:grpSpPr>
          <a:xfrm>
            <a:off x="1251702" y="4488732"/>
            <a:ext cx="6640595" cy="837414"/>
            <a:chOff x="1251702" y="4488732"/>
            <a:chExt cx="6640595" cy="837414"/>
          </a:xfrm>
        </p:grpSpPr>
        <p:sp>
          <p:nvSpPr>
            <p:cNvPr id="8" name="Rectangle 7">
              <a:extLst>
                <a:ext uri="{FF2B5EF4-FFF2-40B4-BE49-F238E27FC236}">
                  <a16:creationId xmlns:a16="http://schemas.microsoft.com/office/drawing/2014/main" id="{43901C24-C036-F04A-B2FC-88F37C46DD44}"/>
                </a:ext>
              </a:extLst>
            </p:cNvPr>
            <p:cNvSpPr/>
            <p:nvPr/>
          </p:nvSpPr>
          <p:spPr>
            <a:xfrm>
              <a:off x="1251702" y="4488732"/>
              <a:ext cx="6640595" cy="837414"/>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A88146C-F16C-7348-8D57-87E332E352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45675" y="4568081"/>
              <a:ext cx="4382770" cy="604520"/>
            </a:xfrm>
            <a:prstGeom prst="rect">
              <a:avLst/>
            </a:prstGeom>
          </p:spPr>
        </p:pic>
      </p:grpSp>
      <p:sp>
        <p:nvSpPr>
          <p:cNvPr id="12" name="Rounded Rectangle 11">
            <a:extLst>
              <a:ext uri="{FF2B5EF4-FFF2-40B4-BE49-F238E27FC236}">
                <a16:creationId xmlns:a16="http://schemas.microsoft.com/office/drawing/2014/main" id="{B7977C2E-1488-494D-A0F1-9198E96023C5}"/>
              </a:ext>
            </a:extLst>
          </p:cNvPr>
          <p:cNvSpPr/>
          <p:nvPr/>
        </p:nvSpPr>
        <p:spPr>
          <a:xfrm>
            <a:off x="3190875" y="4714190"/>
            <a:ext cx="3237570" cy="28643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ACD7F17D-C9A6-5F4E-89F5-1C00F3D05249}"/>
              </a:ext>
            </a:extLst>
          </p:cNvPr>
          <p:cNvSpPr/>
          <p:nvPr/>
        </p:nvSpPr>
        <p:spPr>
          <a:xfrm>
            <a:off x="2160408" y="3118202"/>
            <a:ext cx="2878317" cy="25022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B8283AB-CF4A-D543-B60D-64218B159E53}"/>
              </a:ext>
            </a:extLst>
          </p:cNvPr>
          <p:cNvGrpSpPr/>
          <p:nvPr/>
        </p:nvGrpSpPr>
        <p:grpSpPr>
          <a:xfrm>
            <a:off x="309402" y="61309"/>
            <a:ext cx="8568964" cy="723235"/>
            <a:chOff x="309402" y="61309"/>
            <a:chExt cx="8568964" cy="723235"/>
          </a:xfrm>
        </p:grpSpPr>
        <p:pic>
          <p:nvPicPr>
            <p:cNvPr id="22" name="Picture 21">
              <a:extLst>
                <a:ext uri="{FF2B5EF4-FFF2-40B4-BE49-F238E27FC236}">
                  <a16:creationId xmlns:a16="http://schemas.microsoft.com/office/drawing/2014/main" id="{AD985D5E-F39B-8747-B27D-FF150E9C08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23" name="Group 22">
              <a:extLst>
                <a:ext uri="{FF2B5EF4-FFF2-40B4-BE49-F238E27FC236}">
                  <a16:creationId xmlns:a16="http://schemas.microsoft.com/office/drawing/2014/main" id="{A94C6585-FB5C-884C-893C-E4EF69172606}"/>
                </a:ext>
              </a:extLst>
            </p:cNvPr>
            <p:cNvGrpSpPr/>
            <p:nvPr/>
          </p:nvGrpSpPr>
          <p:grpSpPr>
            <a:xfrm>
              <a:off x="309402" y="146222"/>
              <a:ext cx="8568964" cy="638322"/>
              <a:chOff x="309402" y="-139528"/>
              <a:chExt cx="8568964" cy="638322"/>
            </a:xfrm>
          </p:grpSpPr>
          <p:sp>
            <p:nvSpPr>
              <p:cNvPr id="24" name="Title 1">
                <a:extLst>
                  <a:ext uri="{FF2B5EF4-FFF2-40B4-BE49-F238E27FC236}">
                    <a16:creationId xmlns:a16="http://schemas.microsoft.com/office/drawing/2014/main" id="{41B2A7F8-F4FC-1B48-A7AC-2800C136E532}"/>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component interaction</a:t>
                </a:r>
              </a:p>
            </p:txBody>
          </p:sp>
          <p:cxnSp>
            <p:nvCxnSpPr>
              <p:cNvPr id="25" name="Straight Connector 24">
                <a:extLst>
                  <a:ext uri="{FF2B5EF4-FFF2-40B4-BE49-F238E27FC236}">
                    <a16:creationId xmlns:a16="http://schemas.microsoft.com/office/drawing/2014/main" id="{0C3E29A1-3CE6-294F-A954-21B26402B035}"/>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60009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2" grpId="0" animBg="1"/>
      <p:bldP spid="21" grpId="1" animBg="1"/>
      <p:bldP spid="21"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74D1B2-45D6-6843-BFE0-CDE27AAEFB84}"/>
              </a:ext>
            </a:extLst>
          </p:cNvPr>
          <p:cNvSpPr/>
          <p:nvPr/>
        </p:nvSpPr>
        <p:spPr>
          <a:xfrm>
            <a:off x="1251702" y="989813"/>
            <a:ext cx="6640595" cy="1435735"/>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595611D-E847-FC48-884F-DA72822A86C6}"/>
              </a:ext>
            </a:extLst>
          </p:cNvPr>
          <p:cNvSpPr/>
          <p:nvPr/>
        </p:nvSpPr>
        <p:spPr>
          <a:xfrm>
            <a:off x="1251702" y="2764221"/>
            <a:ext cx="6640595" cy="2561924"/>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660EA55-C9C8-E540-9DAF-37143F6E69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9187" y="989814"/>
            <a:ext cx="2731135" cy="1435735"/>
          </a:xfrm>
          <a:prstGeom prst="rect">
            <a:avLst/>
          </a:prstGeom>
        </p:spPr>
      </p:pic>
      <p:pic>
        <p:nvPicPr>
          <p:cNvPr id="7" name="Picture 6">
            <a:extLst>
              <a:ext uri="{FF2B5EF4-FFF2-40B4-BE49-F238E27FC236}">
                <a16:creationId xmlns:a16="http://schemas.microsoft.com/office/drawing/2014/main" id="{9BEED34B-89AE-9D4B-A1AE-3774443DCF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9187" y="2822560"/>
            <a:ext cx="4695825" cy="2472055"/>
          </a:xfrm>
          <a:prstGeom prst="rect">
            <a:avLst/>
          </a:prstGeom>
        </p:spPr>
      </p:pic>
      <p:sp>
        <p:nvSpPr>
          <p:cNvPr id="12" name="Rounded Rectangle 11">
            <a:extLst>
              <a:ext uri="{FF2B5EF4-FFF2-40B4-BE49-F238E27FC236}">
                <a16:creationId xmlns:a16="http://schemas.microsoft.com/office/drawing/2014/main" id="{FA2FC6A9-E06C-DD41-8F7F-E57B3D4DCD01}"/>
              </a:ext>
            </a:extLst>
          </p:cNvPr>
          <p:cNvSpPr/>
          <p:nvPr/>
        </p:nvSpPr>
        <p:spPr>
          <a:xfrm>
            <a:off x="2160614" y="1206391"/>
            <a:ext cx="1938420" cy="24403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0A7A011-4D28-B442-A221-A341419927E0}"/>
              </a:ext>
            </a:extLst>
          </p:cNvPr>
          <p:cNvSpPr/>
          <p:nvPr/>
        </p:nvSpPr>
        <p:spPr>
          <a:xfrm>
            <a:off x="3206392" y="4123012"/>
            <a:ext cx="2816035" cy="2387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1157663-FFBF-C04C-BF61-6028B6BB91F2}"/>
              </a:ext>
            </a:extLst>
          </p:cNvPr>
          <p:cNvGrpSpPr/>
          <p:nvPr/>
        </p:nvGrpSpPr>
        <p:grpSpPr>
          <a:xfrm>
            <a:off x="309402" y="61309"/>
            <a:ext cx="8568964" cy="723235"/>
            <a:chOff x="309402" y="61309"/>
            <a:chExt cx="8568964" cy="723235"/>
          </a:xfrm>
        </p:grpSpPr>
        <p:pic>
          <p:nvPicPr>
            <p:cNvPr id="16" name="Picture 15">
              <a:extLst>
                <a:ext uri="{FF2B5EF4-FFF2-40B4-BE49-F238E27FC236}">
                  <a16:creationId xmlns:a16="http://schemas.microsoft.com/office/drawing/2014/main" id="{7B4C98AD-9380-9C42-BF4A-2621ED0AC5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7" name="Group 16">
              <a:extLst>
                <a:ext uri="{FF2B5EF4-FFF2-40B4-BE49-F238E27FC236}">
                  <a16:creationId xmlns:a16="http://schemas.microsoft.com/office/drawing/2014/main" id="{DF4E82C9-76D1-FA4F-A872-CC2E2583DE85}"/>
                </a:ext>
              </a:extLst>
            </p:cNvPr>
            <p:cNvGrpSpPr/>
            <p:nvPr/>
          </p:nvGrpSpPr>
          <p:grpSpPr>
            <a:xfrm>
              <a:off x="309402" y="146222"/>
              <a:ext cx="8568964" cy="638322"/>
              <a:chOff x="309402" y="-139528"/>
              <a:chExt cx="8568964" cy="638322"/>
            </a:xfrm>
          </p:grpSpPr>
          <p:sp>
            <p:nvSpPr>
              <p:cNvPr id="18" name="Title 1">
                <a:extLst>
                  <a:ext uri="{FF2B5EF4-FFF2-40B4-BE49-F238E27FC236}">
                    <a16:creationId xmlns:a16="http://schemas.microsoft.com/office/drawing/2014/main" id="{69660FAC-AF67-174F-8D06-CA11899C6904}"/>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@Injectable</a:t>
                </a:r>
              </a:p>
            </p:txBody>
          </p:sp>
          <p:cxnSp>
            <p:nvCxnSpPr>
              <p:cNvPr id="19" name="Straight Connector 18">
                <a:extLst>
                  <a:ext uri="{FF2B5EF4-FFF2-40B4-BE49-F238E27FC236}">
                    <a16:creationId xmlns:a16="http://schemas.microsoft.com/office/drawing/2014/main" id="{E92F91D7-C8F3-B44F-86BE-7007EDFE387C}"/>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09918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74D1B2-45D6-6843-BFE0-CDE27AAEFB84}"/>
              </a:ext>
            </a:extLst>
          </p:cNvPr>
          <p:cNvSpPr/>
          <p:nvPr/>
        </p:nvSpPr>
        <p:spPr>
          <a:xfrm>
            <a:off x="1251702" y="989813"/>
            <a:ext cx="6640595" cy="1322463"/>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595611D-E847-FC48-884F-DA72822A86C6}"/>
              </a:ext>
            </a:extLst>
          </p:cNvPr>
          <p:cNvSpPr/>
          <p:nvPr/>
        </p:nvSpPr>
        <p:spPr>
          <a:xfrm>
            <a:off x="1251702" y="2564524"/>
            <a:ext cx="6640595" cy="276162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5415EF7-C7F8-8140-99D4-E82C9C3519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57812" y="2642125"/>
            <a:ext cx="4803775" cy="2666365"/>
          </a:xfrm>
          <a:prstGeom prst="rect">
            <a:avLst/>
          </a:prstGeom>
        </p:spPr>
      </p:pic>
      <p:sp>
        <p:nvSpPr>
          <p:cNvPr id="14" name="Rounded Rectangle 13">
            <a:extLst>
              <a:ext uri="{FF2B5EF4-FFF2-40B4-BE49-F238E27FC236}">
                <a16:creationId xmlns:a16="http://schemas.microsoft.com/office/drawing/2014/main" id="{20A7A011-4D28-B442-A221-A341419927E0}"/>
              </a:ext>
            </a:extLst>
          </p:cNvPr>
          <p:cNvSpPr/>
          <p:nvPr/>
        </p:nvSpPr>
        <p:spPr>
          <a:xfrm>
            <a:off x="2036600" y="3177081"/>
            <a:ext cx="2816035" cy="2387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493CFCC-0EDD-1946-9EA3-AD5FD8F405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36600" y="1069767"/>
            <a:ext cx="2666365" cy="993140"/>
          </a:xfrm>
          <a:prstGeom prst="rect">
            <a:avLst/>
          </a:prstGeom>
        </p:spPr>
      </p:pic>
      <p:grpSp>
        <p:nvGrpSpPr>
          <p:cNvPr id="15" name="Group 14">
            <a:extLst>
              <a:ext uri="{FF2B5EF4-FFF2-40B4-BE49-F238E27FC236}">
                <a16:creationId xmlns:a16="http://schemas.microsoft.com/office/drawing/2014/main" id="{C533E586-026F-D649-B7C8-30C12AE03D61}"/>
              </a:ext>
            </a:extLst>
          </p:cNvPr>
          <p:cNvGrpSpPr/>
          <p:nvPr/>
        </p:nvGrpSpPr>
        <p:grpSpPr>
          <a:xfrm>
            <a:off x="309402" y="61309"/>
            <a:ext cx="8568964" cy="723235"/>
            <a:chOff x="309402" y="61309"/>
            <a:chExt cx="8568964" cy="723235"/>
          </a:xfrm>
          <a:noFill/>
        </p:grpSpPr>
        <p:pic>
          <p:nvPicPr>
            <p:cNvPr id="16" name="Picture 15">
              <a:extLst>
                <a:ext uri="{FF2B5EF4-FFF2-40B4-BE49-F238E27FC236}">
                  <a16:creationId xmlns:a16="http://schemas.microsoft.com/office/drawing/2014/main" id="{848A8885-1382-DE44-8162-974B73BE818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grpFill/>
            <a:ln>
              <a:noFill/>
            </a:ln>
            <a:effectLst>
              <a:outerShdw blurRad="12700" dist="25400" dir="2700000" algn="tl" rotWithShape="0">
                <a:schemeClr val="bg1">
                  <a:alpha val="40000"/>
                </a:schemeClr>
              </a:outerShdw>
            </a:effectLst>
          </p:spPr>
        </p:pic>
        <p:grpSp>
          <p:nvGrpSpPr>
            <p:cNvPr id="17" name="Group 16">
              <a:extLst>
                <a:ext uri="{FF2B5EF4-FFF2-40B4-BE49-F238E27FC236}">
                  <a16:creationId xmlns:a16="http://schemas.microsoft.com/office/drawing/2014/main" id="{B6433222-B7B1-2342-9BB0-F2FB4CBD6EBB}"/>
                </a:ext>
              </a:extLst>
            </p:cNvPr>
            <p:cNvGrpSpPr/>
            <p:nvPr/>
          </p:nvGrpSpPr>
          <p:grpSpPr>
            <a:xfrm>
              <a:off x="309402" y="146222"/>
              <a:ext cx="8568964" cy="638322"/>
              <a:chOff x="309402" y="-139528"/>
              <a:chExt cx="8568964" cy="638322"/>
            </a:xfrm>
            <a:grpFill/>
          </p:grpSpPr>
          <p:sp>
            <p:nvSpPr>
              <p:cNvPr id="18" name="Title 1">
                <a:extLst>
                  <a:ext uri="{FF2B5EF4-FFF2-40B4-BE49-F238E27FC236}">
                    <a16:creationId xmlns:a16="http://schemas.microsoft.com/office/drawing/2014/main" id="{72166C74-5D56-3041-936A-3253AB769683}"/>
                  </a:ext>
                </a:extLst>
              </p:cNvPr>
              <p:cNvSpPr txBox="1">
                <a:spLocks/>
              </p:cNvSpPr>
              <p:nvPr/>
            </p:nvSpPr>
            <p:spPr>
              <a:xfrm>
                <a:off x="479084" y="-139528"/>
                <a:ext cx="8229600" cy="638322"/>
              </a:xfrm>
              <a:prstGeom prst="rect">
                <a:avLst/>
              </a:prstGeom>
              <a:grpFill/>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@Injectable</a:t>
                </a:r>
              </a:p>
            </p:txBody>
          </p:sp>
          <p:cxnSp>
            <p:nvCxnSpPr>
              <p:cNvPr id="19" name="Straight Connector 18">
                <a:extLst>
                  <a:ext uri="{FF2B5EF4-FFF2-40B4-BE49-F238E27FC236}">
                    <a16:creationId xmlns:a16="http://schemas.microsoft.com/office/drawing/2014/main" id="{705BB2B4-0221-4A42-9782-80BF0F630234}"/>
                  </a:ext>
                </a:extLst>
              </p:cNvPr>
              <p:cNvCxnSpPr/>
              <p:nvPr/>
            </p:nvCxnSpPr>
            <p:spPr>
              <a:xfrm>
                <a:off x="309402" y="417208"/>
                <a:ext cx="8568964" cy="0"/>
              </a:xfrm>
              <a:prstGeom prst="line">
                <a:avLst/>
              </a:prstGeom>
              <a:grpFill/>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68148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3508E4-6436-B547-B376-270C8AD1C1AC}"/>
              </a:ext>
            </a:extLst>
          </p:cNvPr>
          <p:cNvSpPr/>
          <p:nvPr/>
        </p:nvSpPr>
        <p:spPr>
          <a:xfrm>
            <a:off x="1410653" y="1617383"/>
            <a:ext cx="6322693" cy="738664"/>
          </a:xfrm>
          <a:prstGeom prst="rect">
            <a:avLst/>
          </a:prstGeom>
        </p:spPr>
        <p:txBody>
          <a:bodyPr wrap="none">
            <a:spAutoFit/>
          </a:bodyPr>
          <a:lstStyle/>
          <a:p>
            <a:pPr algn="ctr"/>
            <a:r>
              <a:rPr lang="en-US" sz="2100" b="1" dirty="0">
                <a:solidFill>
                  <a:srgbClr val="040069"/>
                </a:solidFill>
              </a:rPr>
              <a:t>Observables</a:t>
            </a:r>
            <a:r>
              <a:rPr lang="en-US" sz="2100" dirty="0">
                <a:solidFill>
                  <a:srgbClr val="040069"/>
                </a:solidFill>
              </a:rPr>
              <a:t> provide support for passing messages</a:t>
            </a:r>
          </a:p>
          <a:p>
            <a:pPr algn="ctr"/>
            <a:r>
              <a:rPr lang="en-US" sz="2100" dirty="0">
                <a:solidFill>
                  <a:srgbClr val="040069"/>
                </a:solidFill>
              </a:rPr>
              <a:t>between </a:t>
            </a:r>
            <a:r>
              <a:rPr lang="en-US" sz="2100" b="1" dirty="0">
                <a:solidFill>
                  <a:srgbClr val="040069"/>
                </a:solidFill>
              </a:rPr>
              <a:t>publishers</a:t>
            </a:r>
            <a:r>
              <a:rPr lang="en-US" sz="2100" dirty="0">
                <a:solidFill>
                  <a:srgbClr val="040069"/>
                </a:solidFill>
              </a:rPr>
              <a:t> and </a:t>
            </a:r>
            <a:r>
              <a:rPr lang="en-US" sz="2100" b="1" dirty="0">
                <a:solidFill>
                  <a:srgbClr val="040069"/>
                </a:solidFill>
              </a:rPr>
              <a:t>subscribers</a:t>
            </a:r>
            <a:r>
              <a:rPr lang="en-US" sz="2100" dirty="0">
                <a:solidFill>
                  <a:srgbClr val="040069"/>
                </a:solidFill>
              </a:rPr>
              <a:t> in your application. </a:t>
            </a:r>
            <a:endParaRPr lang="en-US" sz="2100" dirty="0">
              <a:solidFill>
                <a:srgbClr val="040069"/>
              </a:solidFill>
              <a:ea typeface="Roboto" panose="02000000000000000000" pitchFamily="2" charset="0"/>
            </a:endParaRPr>
          </a:p>
        </p:txBody>
      </p:sp>
      <p:sp>
        <p:nvSpPr>
          <p:cNvPr id="8" name="Rectangle 7">
            <a:extLst>
              <a:ext uri="{FF2B5EF4-FFF2-40B4-BE49-F238E27FC236}">
                <a16:creationId xmlns:a16="http://schemas.microsoft.com/office/drawing/2014/main" id="{4FF37C39-BE6E-E242-A423-009E3E32C138}"/>
              </a:ext>
            </a:extLst>
          </p:cNvPr>
          <p:cNvSpPr/>
          <p:nvPr/>
        </p:nvSpPr>
        <p:spPr>
          <a:xfrm>
            <a:off x="920422" y="2703609"/>
            <a:ext cx="7303153" cy="1384995"/>
          </a:xfrm>
          <a:prstGeom prst="rect">
            <a:avLst/>
          </a:prstGeom>
        </p:spPr>
        <p:txBody>
          <a:bodyPr wrap="none">
            <a:spAutoFit/>
          </a:bodyPr>
          <a:lstStyle/>
          <a:p>
            <a:pPr algn="ctr"/>
            <a:r>
              <a:rPr lang="en-US" sz="2100" dirty="0">
                <a:solidFill>
                  <a:srgbClr val="040069"/>
                </a:solidFill>
              </a:rPr>
              <a:t>Observables are not executed until a consumer subscribes to it. </a:t>
            </a:r>
          </a:p>
          <a:p>
            <a:pPr algn="ctr"/>
            <a:endParaRPr lang="en-US" sz="2100" dirty="0">
              <a:solidFill>
                <a:srgbClr val="040069"/>
              </a:solidFill>
            </a:endParaRPr>
          </a:p>
          <a:p>
            <a:pPr algn="ctr"/>
            <a:r>
              <a:rPr lang="en-US" sz="2100" dirty="0">
                <a:solidFill>
                  <a:srgbClr val="040069"/>
                </a:solidFill>
              </a:rPr>
              <a:t>The subscribed consumer then receives notifications </a:t>
            </a:r>
          </a:p>
          <a:p>
            <a:pPr algn="ctr"/>
            <a:r>
              <a:rPr lang="en-US" sz="2100" dirty="0">
                <a:solidFill>
                  <a:srgbClr val="040069"/>
                </a:solidFill>
              </a:rPr>
              <a:t>until the function completes, or until they unsubscribe.</a:t>
            </a:r>
          </a:p>
        </p:txBody>
      </p:sp>
      <p:grpSp>
        <p:nvGrpSpPr>
          <p:cNvPr id="11" name="Group 10">
            <a:extLst>
              <a:ext uri="{FF2B5EF4-FFF2-40B4-BE49-F238E27FC236}">
                <a16:creationId xmlns:a16="http://schemas.microsoft.com/office/drawing/2014/main" id="{EA4FC621-5CE3-3D4A-AE0C-5ED954EA8CF1}"/>
              </a:ext>
            </a:extLst>
          </p:cNvPr>
          <p:cNvGrpSpPr/>
          <p:nvPr/>
        </p:nvGrpSpPr>
        <p:grpSpPr>
          <a:xfrm>
            <a:off x="287518" y="125855"/>
            <a:ext cx="8568964" cy="723235"/>
            <a:chOff x="309402" y="61309"/>
            <a:chExt cx="8568964" cy="723235"/>
          </a:xfrm>
        </p:grpSpPr>
        <p:pic>
          <p:nvPicPr>
            <p:cNvPr id="12" name="Picture 11">
              <a:extLst>
                <a:ext uri="{FF2B5EF4-FFF2-40B4-BE49-F238E27FC236}">
                  <a16:creationId xmlns:a16="http://schemas.microsoft.com/office/drawing/2014/main" id="{35A45C62-4C98-4343-913E-53E35B98BA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FA6D936D-BE7B-0243-B8FC-0FD0C72B80F2}"/>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8BED74BE-D2B7-5B49-9C89-C9CD92B96815}"/>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observables</a:t>
                </a:r>
              </a:p>
            </p:txBody>
          </p:sp>
          <p:cxnSp>
            <p:nvCxnSpPr>
              <p:cNvPr id="16" name="Straight Connector 15">
                <a:extLst>
                  <a:ext uri="{FF2B5EF4-FFF2-40B4-BE49-F238E27FC236}">
                    <a16:creationId xmlns:a16="http://schemas.microsoft.com/office/drawing/2014/main" id="{85245720-89E0-0B4F-AC10-1DA2C0FEBC32}"/>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299065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F2FF">
            <a:alpha val="80000"/>
          </a:srgbClr>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6E729689-B052-2441-8384-6B5BA81EE5D9}"/>
              </a:ext>
            </a:extLst>
          </p:cNvPr>
          <p:cNvGrpSpPr/>
          <p:nvPr/>
        </p:nvGrpSpPr>
        <p:grpSpPr>
          <a:xfrm>
            <a:off x="772437" y="1071900"/>
            <a:ext cx="7642894" cy="4177717"/>
            <a:chOff x="519594" y="1151739"/>
            <a:chExt cx="7366058" cy="4177717"/>
          </a:xfrm>
        </p:grpSpPr>
        <p:sp>
          <p:nvSpPr>
            <p:cNvPr id="39" name="Rounded Rectangle 38">
              <a:extLst>
                <a:ext uri="{FF2B5EF4-FFF2-40B4-BE49-F238E27FC236}">
                  <a16:creationId xmlns:a16="http://schemas.microsoft.com/office/drawing/2014/main" id="{EAFB7569-F793-2F4F-8718-13AD1305A405}"/>
                </a:ext>
              </a:extLst>
            </p:cNvPr>
            <p:cNvSpPr/>
            <p:nvPr/>
          </p:nvSpPr>
          <p:spPr>
            <a:xfrm>
              <a:off x="519594" y="1151739"/>
              <a:ext cx="7366058" cy="4177717"/>
            </a:xfrm>
            <a:prstGeom prst="roundRect">
              <a:avLst>
                <a:gd name="adj" fmla="val 2812"/>
              </a:avLst>
            </a:prstGeom>
            <a:solidFill>
              <a:schemeClr val="bg1"/>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E578C7C-0CCE-4545-B825-81850BB4F6A5}"/>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11" name="Group 10">
            <a:extLst>
              <a:ext uri="{FF2B5EF4-FFF2-40B4-BE49-F238E27FC236}">
                <a16:creationId xmlns:a16="http://schemas.microsoft.com/office/drawing/2014/main" id="{E206950F-FD75-3F49-86D6-89F36B1D7097}"/>
              </a:ext>
            </a:extLst>
          </p:cNvPr>
          <p:cNvGrpSpPr/>
          <p:nvPr/>
        </p:nvGrpSpPr>
        <p:grpSpPr>
          <a:xfrm>
            <a:off x="309402" y="61309"/>
            <a:ext cx="8568964" cy="723235"/>
            <a:chOff x="309402" y="61309"/>
            <a:chExt cx="8568964" cy="723235"/>
          </a:xfrm>
        </p:grpSpPr>
        <p:pic>
          <p:nvPicPr>
            <p:cNvPr id="12" name="Picture 11">
              <a:extLst>
                <a:ext uri="{FF2B5EF4-FFF2-40B4-BE49-F238E27FC236}">
                  <a16:creationId xmlns:a16="http://schemas.microsoft.com/office/drawing/2014/main" id="{75D17533-CB36-C149-AAC3-84892C5788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BCBB1A8F-3C89-9A4E-B888-F3E9A25A68FB}"/>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A5C795ED-00E6-3C40-BA2A-0397469918D2}"/>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16" name="Straight Connector 15">
                <a:extLst>
                  <a:ext uri="{FF2B5EF4-FFF2-40B4-BE49-F238E27FC236}">
                    <a16:creationId xmlns:a16="http://schemas.microsoft.com/office/drawing/2014/main" id="{C2D5FFF3-A9D8-2343-A5BB-BB25D42CBDD4}"/>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030161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3508E4-6436-B547-B376-270C8AD1C1AC}"/>
              </a:ext>
            </a:extLst>
          </p:cNvPr>
          <p:cNvSpPr/>
          <p:nvPr/>
        </p:nvSpPr>
        <p:spPr>
          <a:xfrm>
            <a:off x="764804" y="1368904"/>
            <a:ext cx="7614392" cy="2677656"/>
          </a:xfrm>
          <a:prstGeom prst="rect">
            <a:avLst/>
          </a:prstGeom>
        </p:spPr>
        <p:txBody>
          <a:bodyPr wrap="none">
            <a:spAutoFit/>
          </a:bodyPr>
          <a:lstStyle/>
          <a:p>
            <a:r>
              <a:rPr lang="en-US" sz="2100" dirty="0">
                <a:solidFill>
                  <a:srgbClr val="040069"/>
                </a:solidFill>
              </a:rPr>
              <a:t>Angular makes use of observables as an interface to handle </a:t>
            </a:r>
          </a:p>
          <a:p>
            <a:r>
              <a:rPr lang="en-US" sz="2100" dirty="0">
                <a:solidFill>
                  <a:srgbClr val="040069"/>
                </a:solidFill>
              </a:rPr>
              <a:t>a variety of common asynchronous operations. For example:</a:t>
            </a:r>
          </a:p>
          <a:p>
            <a:pPr algn="ctr"/>
            <a:endParaRPr lang="en-US" sz="2100" dirty="0">
              <a:solidFill>
                <a:srgbClr val="040069"/>
              </a:solidFill>
            </a:endParaRPr>
          </a:p>
          <a:p>
            <a:pPr marL="342900" indent="-342900">
              <a:buFont typeface="Arial" panose="020B0604020202020204" pitchFamily="34" charset="0"/>
              <a:buChar char="•"/>
            </a:pPr>
            <a:r>
              <a:rPr lang="en-US" sz="2100" dirty="0">
                <a:solidFill>
                  <a:srgbClr val="040069"/>
                </a:solidFill>
              </a:rPr>
              <a:t>The </a:t>
            </a:r>
            <a:r>
              <a:rPr lang="en-US" sz="2100" dirty="0" err="1">
                <a:solidFill>
                  <a:srgbClr val="040069"/>
                </a:solidFill>
              </a:rPr>
              <a:t>EventEmitter</a:t>
            </a:r>
            <a:r>
              <a:rPr lang="en-US" sz="2100" dirty="0">
                <a:solidFill>
                  <a:srgbClr val="040069"/>
                </a:solidFill>
              </a:rPr>
              <a:t> class extends Observable.</a:t>
            </a:r>
          </a:p>
          <a:p>
            <a:pPr marL="342900" indent="-342900">
              <a:buFont typeface="Arial" panose="020B0604020202020204" pitchFamily="34" charset="0"/>
              <a:buChar char="•"/>
            </a:pPr>
            <a:r>
              <a:rPr lang="en-US" sz="2100" dirty="0">
                <a:solidFill>
                  <a:srgbClr val="040069"/>
                </a:solidFill>
              </a:rPr>
              <a:t>The HTTP module uses observables to handle AJAX requests </a:t>
            </a:r>
            <a:br>
              <a:rPr lang="en-US" sz="2100" dirty="0">
                <a:solidFill>
                  <a:srgbClr val="040069"/>
                </a:solidFill>
              </a:rPr>
            </a:br>
            <a:r>
              <a:rPr lang="en-US" sz="2100" dirty="0">
                <a:solidFill>
                  <a:srgbClr val="040069"/>
                </a:solidFill>
              </a:rPr>
              <a:t>and responses.</a:t>
            </a:r>
          </a:p>
          <a:p>
            <a:pPr marL="342900" indent="-342900">
              <a:buFont typeface="Arial" panose="020B0604020202020204" pitchFamily="34" charset="0"/>
              <a:buChar char="•"/>
            </a:pPr>
            <a:r>
              <a:rPr lang="en-US" sz="2100" dirty="0">
                <a:solidFill>
                  <a:srgbClr val="040069"/>
                </a:solidFill>
              </a:rPr>
              <a:t>The Router and Forms modules use observables to listen for and </a:t>
            </a:r>
            <a:br>
              <a:rPr lang="en-US" sz="2100" dirty="0">
                <a:solidFill>
                  <a:srgbClr val="040069"/>
                </a:solidFill>
              </a:rPr>
            </a:br>
            <a:r>
              <a:rPr lang="en-US" sz="2100" dirty="0">
                <a:solidFill>
                  <a:srgbClr val="040069"/>
                </a:solidFill>
              </a:rPr>
              <a:t>respond to user-input events.</a:t>
            </a:r>
          </a:p>
        </p:txBody>
      </p:sp>
      <p:sp>
        <p:nvSpPr>
          <p:cNvPr id="11" name="Rectangle 10">
            <a:extLst>
              <a:ext uri="{FF2B5EF4-FFF2-40B4-BE49-F238E27FC236}">
                <a16:creationId xmlns:a16="http://schemas.microsoft.com/office/drawing/2014/main" id="{77296AF8-DAF5-734E-BFAC-878CAFE78C3D}"/>
              </a:ext>
            </a:extLst>
          </p:cNvPr>
          <p:cNvSpPr/>
          <p:nvPr/>
        </p:nvSpPr>
        <p:spPr>
          <a:xfrm>
            <a:off x="1016835" y="5064285"/>
            <a:ext cx="7110329" cy="338554"/>
          </a:xfrm>
          <a:prstGeom prst="rect">
            <a:avLst/>
          </a:prstGeom>
          <a:noFill/>
        </p:spPr>
        <p:txBody>
          <a:bodyPr wrap="square">
            <a:spAutoFit/>
          </a:bodyPr>
          <a:lstStyle/>
          <a:p>
            <a:pPr algn="ctr"/>
            <a:r>
              <a:rPr lang="en-US" sz="1600" dirty="0">
                <a:solidFill>
                  <a:srgbClr val="040069"/>
                </a:solidFill>
                <a:ea typeface="Roboto" panose="02000000000000000000" pitchFamily="2" charset="0"/>
                <a:hlinkClick r:id="rId3">
                  <a:extLst>
                    <a:ext uri="{A12FA001-AC4F-418D-AE19-62706E023703}">
                      <ahyp:hlinkClr xmlns:ahyp="http://schemas.microsoft.com/office/drawing/2018/hyperlinkcolor" val="tx"/>
                    </a:ext>
                  </a:extLst>
                </a:hlinkClick>
              </a:rPr>
              <a:t>https://</a:t>
            </a:r>
            <a:r>
              <a:rPr lang="en-US" sz="1600" dirty="0" err="1">
                <a:solidFill>
                  <a:srgbClr val="040069"/>
                </a:solidFill>
                <a:ea typeface="Roboto" panose="02000000000000000000" pitchFamily="2" charset="0"/>
                <a:hlinkClick r:id="rId3">
                  <a:extLst>
                    <a:ext uri="{A12FA001-AC4F-418D-AE19-62706E023703}">
                      <ahyp:hlinkClr xmlns:ahyp="http://schemas.microsoft.com/office/drawing/2018/hyperlinkcolor" val="tx"/>
                    </a:ext>
                  </a:extLst>
                </a:hlinkClick>
              </a:rPr>
              <a:t>angular.io</a:t>
            </a:r>
            <a:r>
              <a:rPr lang="en-US" sz="1600" dirty="0">
                <a:solidFill>
                  <a:srgbClr val="040069"/>
                </a:solidFill>
                <a:ea typeface="Roboto" panose="02000000000000000000" pitchFamily="2" charset="0"/>
                <a:hlinkClick r:id="rId3">
                  <a:extLst>
                    <a:ext uri="{A12FA001-AC4F-418D-AE19-62706E023703}">
                      <ahyp:hlinkClr xmlns:ahyp="http://schemas.microsoft.com/office/drawing/2018/hyperlinkcolor" val="tx"/>
                    </a:ext>
                  </a:extLst>
                </a:hlinkClick>
              </a:rPr>
              <a:t>/guide/observables</a:t>
            </a:r>
            <a:endParaRPr lang="en-US" sz="1600" dirty="0">
              <a:solidFill>
                <a:srgbClr val="040069"/>
              </a:solidFill>
              <a:ea typeface="Roboto" panose="02000000000000000000" pitchFamily="2" charset="0"/>
            </a:endParaRPr>
          </a:p>
        </p:txBody>
      </p:sp>
      <p:grpSp>
        <p:nvGrpSpPr>
          <p:cNvPr id="12" name="Group 11">
            <a:extLst>
              <a:ext uri="{FF2B5EF4-FFF2-40B4-BE49-F238E27FC236}">
                <a16:creationId xmlns:a16="http://schemas.microsoft.com/office/drawing/2014/main" id="{4265AE50-07E3-DE4D-9BC5-35C0FAB876D9}"/>
              </a:ext>
            </a:extLst>
          </p:cNvPr>
          <p:cNvGrpSpPr/>
          <p:nvPr/>
        </p:nvGrpSpPr>
        <p:grpSpPr>
          <a:xfrm>
            <a:off x="287518" y="125855"/>
            <a:ext cx="8568964" cy="723235"/>
            <a:chOff x="309402" y="61309"/>
            <a:chExt cx="8568964" cy="723235"/>
          </a:xfrm>
        </p:grpSpPr>
        <p:pic>
          <p:nvPicPr>
            <p:cNvPr id="14" name="Picture 13">
              <a:extLst>
                <a:ext uri="{FF2B5EF4-FFF2-40B4-BE49-F238E27FC236}">
                  <a16:creationId xmlns:a16="http://schemas.microsoft.com/office/drawing/2014/main" id="{D2F27C6C-B2B2-354E-A9EA-A8B8A9DD2F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5" name="Group 14">
              <a:extLst>
                <a:ext uri="{FF2B5EF4-FFF2-40B4-BE49-F238E27FC236}">
                  <a16:creationId xmlns:a16="http://schemas.microsoft.com/office/drawing/2014/main" id="{26D143ED-704E-5A4C-B0F5-2D41B38F5849}"/>
                </a:ext>
              </a:extLst>
            </p:cNvPr>
            <p:cNvGrpSpPr/>
            <p:nvPr/>
          </p:nvGrpSpPr>
          <p:grpSpPr>
            <a:xfrm>
              <a:off x="309402" y="146222"/>
              <a:ext cx="8568964" cy="638322"/>
              <a:chOff x="309402" y="-139528"/>
              <a:chExt cx="8568964" cy="638322"/>
            </a:xfrm>
          </p:grpSpPr>
          <p:sp>
            <p:nvSpPr>
              <p:cNvPr id="16" name="Title 1">
                <a:extLst>
                  <a:ext uri="{FF2B5EF4-FFF2-40B4-BE49-F238E27FC236}">
                    <a16:creationId xmlns:a16="http://schemas.microsoft.com/office/drawing/2014/main" id="{B0F0D068-E4DF-3548-BA6C-3B521D895351}"/>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observables</a:t>
                </a:r>
              </a:p>
            </p:txBody>
          </p:sp>
          <p:cxnSp>
            <p:nvCxnSpPr>
              <p:cNvPr id="17" name="Straight Connector 16">
                <a:extLst>
                  <a:ext uri="{FF2B5EF4-FFF2-40B4-BE49-F238E27FC236}">
                    <a16:creationId xmlns:a16="http://schemas.microsoft.com/office/drawing/2014/main" id="{79AC69BC-BE78-7C42-B107-79038E207E2F}"/>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864530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95611D-E847-FC48-884F-DA72822A86C6}"/>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978B54BE-9891-9C45-B15F-298A2DE3C5DC}"/>
              </a:ext>
            </a:extLst>
          </p:cNvPr>
          <p:cNvGrpSpPr/>
          <p:nvPr/>
        </p:nvGrpSpPr>
        <p:grpSpPr>
          <a:xfrm>
            <a:off x="287518" y="125855"/>
            <a:ext cx="8568964" cy="723235"/>
            <a:chOff x="309402" y="61309"/>
            <a:chExt cx="8568964" cy="723235"/>
          </a:xfrm>
        </p:grpSpPr>
        <p:pic>
          <p:nvPicPr>
            <p:cNvPr id="19" name="Picture 18">
              <a:extLst>
                <a:ext uri="{FF2B5EF4-FFF2-40B4-BE49-F238E27FC236}">
                  <a16:creationId xmlns:a16="http://schemas.microsoft.com/office/drawing/2014/main" id="{765638C7-1CE9-5C41-82FD-D75CFE6C2A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20" name="Group 19">
              <a:extLst>
                <a:ext uri="{FF2B5EF4-FFF2-40B4-BE49-F238E27FC236}">
                  <a16:creationId xmlns:a16="http://schemas.microsoft.com/office/drawing/2014/main" id="{3B0BB0A4-3218-D84F-87C2-DC25F6BAF910}"/>
                </a:ext>
              </a:extLst>
            </p:cNvPr>
            <p:cNvGrpSpPr/>
            <p:nvPr/>
          </p:nvGrpSpPr>
          <p:grpSpPr>
            <a:xfrm>
              <a:off x="309402" y="146222"/>
              <a:ext cx="8568964" cy="638322"/>
              <a:chOff x="309402" y="-139528"/>
              <a:chExt cx="8568964" cy="638322"/>
            </a:xfrm>
          </p:grpSpPr>
          <p:sp>
            <p:nvSpPr>
              <p:cNvPr id="21" name="Title 1">
                <a:extLst>
                  <a:ext uri="{FF2B5EF4-FFF2-40B4-BE49-F238E27FC236}">
                    <a16:creationId xmlns:a16="http://schemas.microsoft.com/office/drawing/2014/main" id="{E9CF8DCC-D748-B945-B517-A4911E1A4981}"/>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t>
                </a:r>
                <a:r>
                  <a:rPr lang="en-US" sz="2800" dirty="0" err="1">
                    <a:solidFill>
                      <a:srgbClr val="03006B"/>
                    </a:solidFill>
                    <a:latin typeface="Calibri"/>
                  </a:rPr>
                  <a:t>HttpClient</a:t>
                </a:r>
                <a:endParaRPr lang="en-US" sz="2800" dirty="0">
                  <a:solidFill>
                    <a:srgbClr val="03006B"/>
                  </a:solidFill>
                  <a:latin typeface="Calibri"/>
                </a:endParaRPr>
              </a:p>
            </p:txBody>
          </p:sp>
          <p:cxnSp>
            <p:nvCxnSpPr>
              <p:cNvPr id="22" name="Straight Connector 21">
                <a:extLst>
                  <a:ext uri="{FF2B5EF4-FFF2-40B4-BE49-F238E27FC236}">
                    <a16:creationId xmlns:a16="http://schemas.microsoft.com/office/drawing/2014/main" id="{7D9B6E43-EAB7-424A-9AD3-F3184AAE9BB0}"/>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pic>
        <p:nvPicPr>
          <p:cNvPr id="5" name="Picture 4">
            <a:extLst>
              <a:ext uri="{FF2B5EF4-FFF2-40B4-BE49-F238E27FC236}">
                <a16:creationId xmlns:a16="http://schemas.microsoft.com/office/drawing/2014/main" id="{36B4170D-33F1-A548-A3DD-AA4B902427EE}"/>
              </a:ext>
            </a:extLst>
          </p:cNvPr>
          <p:cNvPicPr>
            <a:picLocks noChangeAspect="1"/>
          </p:cNvPicPr>
          <p:nvPr/>
        </p:nvPicPr>
        <p:blipFill>
          <a:blip r:embed="rId4"/>
          <a:stretch>
            <a:fillRect/>
          </a:stretch>
        </p:blipFill>
        <p:spPr>
          <a:xfrm>
            <a:off x="1959609" y="1052954"/>
            <a:ext cx="5224780" cy="4210050"/>
          </a:xfrm>
          <a:prstGeom prst="rect">
            <a:avLst/>
          </a:prstGeom>
        </p:spPr>
      </p:pic>
    </p:spTree>
    <p:extLst>
      <p:ext uri="{BB962C8B-B14F-4D97-AF65-F5344CB8AC3E}">
        <p14:creationId xmlns:p14="http://schemas.microsoft.com/office/powerpoint/2010/main" val="2553288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95611D-E847-FC48-884F-DA72822A86C6}"/>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1215EA8-625F-2241-9650-AAB541177F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86304" y="1625089"/>
            <a:ext cx="4771390" cy="3065780"/>
          </a:xfrm>
          <a:prstGeom prst="rect">
            <a:avLst/>
          </a:prstGeom>
        </p:spPr>
      </p:pic>
      <p:grpSp>
        <p:nvGrpSpPr>
          <p:cNvPr id="11" name="Group 10">
            <a:extLst>
              <a:ext uri="{FF2B5EF4-FFF2-40B4-BE49-F238E27FC236}">
                <a16:creationId xmlns:a16="http://schemas.microsoft.com/office/drawing/2014/main" id="{5AECF026-669B-5248-B3A5-83A58EB23CCC}"/>
              </a:ext>
            </a:extLst>
          </p:cNvPr>
          <p:cNvGrpSpPr/>
          <p:nvPr/>
        </p:nvGrpSpPr>
        <p:grpSpPr>
          <a:xfrm>
            <a:off x="287518" y="125855"/>
            <a:ext cx="8568964" cy="723235"/>
            <a:chOff x="309402" y="61309"/>
            <a:chExt cx="8568964" cy="723235"/>
          </a:xfrm>
        </p:grpSpPr>
        <p:pic>
          <p:nvPicPr>
            <p:cNvPr id="12" name="Picture 11">
              <a:extLst>
                <a:ext uri="{FF2B5EF4-FFF2-40B4-BE49-F238E27FC236}">
                  <a16:creationId xmlns:a16="http://schemas.microsoft.com/office/drawing/2014/main" id="{97661B34-3E1E-D941-A4D9-C300A99462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B0F49D41-6F32-A243-BD0C-2CCC029D813D}"/>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16C7F0F2-ED74-E248-ADD2-0652688FB4E3}"/>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t>
                </a:r>
                <a:r>
                  <a:rPr lang="en-US" sz="2800" dirty="0" err="1">
                    <a:solidFill>
                      <a:srgbClr val="03006B"/>
                    </a:solidFill>
                    <a:latin typeface="Calibri"/>
                  </a:rPr>
                  <a:t>HttpClient</a:t>
                </a:r>
                <a:endParaRPr lang="en-US" sz="2800" dirty="0">
                  <a:solidFill>
                    <a:srgbClr val="03006B"/>
                  </a:solidFill>
                  <a:latin typeface="Calibri"/>
                </a:endParaRPr>
              </a:p>
            </p:txBody>
          </p:sp>
          <p:cxnSp>
            <p:nvCxnSpPr>
              <p:cNvPr id="16" name="Straight Connector 15">
                <a:extLst>
                  <a:ext uri="{FF2B5EF4-FFF2-40B4-BE49-F238E27FC236}">
                    <a16:creationId xmlns:a16="http://schemas.microsoft.com/office/drawing/2014/main" id="{E934F484-84A0-9B4B-9381-4683998707C0}"/>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23931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6ABABF1-80A9-9D4C-9F40-DD9D71644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7594" y="1072430"/>
            <a:ext cx="3901293" cy="4181496"/>
          </a:xfrm>
          <a:prstGeom prst="rect">
            <a:avLst/>
          </a:prstGeom>
        </p:spPr>
      </p:pic>
      <p:grpSp>
        <p:nvGrpSpPr>
          <p:cNvPr id="11" name="Group 10">
            <a:extLst>
              <a:ext uri="{FF2B5EF4-FFF2-40B4-BE49-F238E27FC236}">
                <a16:creationId xmlns:a16="http://schemas.microsoft.com/office/drawing/2014/main" id="{D6E49125-6BFD-4644-B819-B809C699C3D7}"/>
              </a:ext>
            </a:extLst>
          </p:cNvPr>
          <p:cNvGrpSpPr/>
          <p:nvPr/>
        </p:nvGrpSpPr>
        <p:grpSpPr>
          <a:xfrm>
            <a:off x="287518" y="125855"/>
            <a:ext cx="8568964" cy="723235"/>
            <a:chOff x="309402" y="61309"/>
            <a:chExt cx="8568964" cy="723235"/>
          </a:xfrm>
        </p:grpSpPr>
        <p:pic>
          <p:nvPicPr>
            <p:cNvPr id="12" name="Picture 11">
              <a:extLst>
                <a:ext uri="{FF2B5EF4-FFF2-40B4-BE49-F238E27FC236}">
                  <a16:creationId xmlns:a16="http://schemas.microsoft.com/office/drawing/2014/main" id="{3BF6455D-0A52-9640-AB99-9CFC58B5B73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F97D7DFE-EFEC-264D-86AB-76F0260038CF}"/>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42B82258-863F-E148-868C-95944C2AEBB8}"/>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routing</a:t>
                </a:r>
              </a:p>
            </p:txBody>
          </p:sp>
          <p:cxnSp>
            <p:nvCxnSpPr>
              <p:cNvPr id="16" name="Straight Connector 15">
                <a:extLst>
                  <a:ext uri="{FF2B5EF4-FFF2-40B4-BE49-F238E27FC236}">
                    <a16:creationId xmlns:a16="http://schemas.microsoft.com/office/drawing/2014/main" id="{A1B7050F-6537-CE45-9CF0-7FC6B48BC8AC}"/>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009234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&lt;</a:t>
            </a:r>
            <a:r>
              <a:rPr lang="en-US" b="1" dirty="0"/>
              <a:t>a </a:t>
            </a:r>
            <a:r>
              <a:rPr lang="en-US" b="1" dirty="0" err="1"/>
              <a:t>routerLink</a:t>
            </a:r>
            <a:r>
              <a:rPr lang="en-US" b="1" dirty="0"/>
              <a:t>=""</a:t>
            </a:r>
            <a:r>
              <a:rPr lang="en-US" dirty="0"/>
              <a:t>&gt;</a:t>
            </a:r>
          </a:p>
          <a:p>
            <a:r>
              <a:rPr lang="en-US" dirty="0"/>
              <a:t>&lt;</a:t>
            </a:r>
            <a:r>
              <a:rPr lang="en-US" b="1" dirty="0"/>
              <a:t>a </a:t>
            </a:r>
            <a:r>
              <a:rPr lang="en-US" b="1" dirty="0" err="1"/>
              <a:t>routerLink</a:t>
            </a:r>
            <a:r>
              <a:rPr lang="en-US" b="1" dirty="0"/>
              <a:t>="posts"</a:t>
            </a:r>
            <a:r>
              <a:rPr lang="en-US" dirty="0"/>
              <a:t>&gt;</a:t>
            </a:r>
          </a:p>
          <a:p>
            <a:r>
              <a:rPr lang="en-US" dirty="0"/>
              <a:t>&lt;</a:t>
            </a:r>
            <a:r>
              <a:rPr lang="en-US" b="1" dirty="0"/>
              <a:t>a </a:t>
            </a:r>
            <a:r>
              <a:rPr lang="en-US" b="1" dirty="0" err="1"/>
              <a:t>routerLink</a:t>
            </a:r>
            <a:r>
              <a:rPr lang="en-US" b="1" dirty="0"/>
              <a:t>="account/1234"</a:t>
            </a:r>
            <a:r>
              <a:rPr lang="en-US" dirty="0"/>
              <a:t>&gt;</a:t>
            </a:r>
          </a:p>
        </p:txBody>
      </p:sp>
      <p:pic>
        <p:nvPicPr>
          <p:cNvPr id="8" name="Picture 7">
            <a:extLst>
              <a:ext uri="{FF2B5EF4-FFF2-40B4-BE49-F238E27FC236}">
                <a16:creationId xmlns:a16="http://schemas.microsoft.com/office/drawing/2014/main" id="{46ABABF1-80A9-9D4C-9F40-DD9D71644E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7717" y="1941919"/>
            <a:ext cx="3901293" cy="2620652"/>
          </a:xfrm>
          <a:prstGeom prst="rect">
            <a:avLst/>
          </a:prstGeom>
        </p:spPr>
      </p:pic>
      <p:cxnSp>
        <p:nvCxnSpPr>
          <p:cNvPr id="11" name="Straight Connector 10">
            <a:extLst>
              <a:ext uri="{FF2B5EF4-FFF2-40B4-BE49-F238E27FC236}">
                <a16:creationId xmlns:a16="http://schemas.microsoft.com/office/drawing/2014/main" id="{98DC3F9E-9F6C-9C4E-A86E-5DE942311A08}"/>
              </a:ext>
            </a:extLst>
          </p:cNvPr>
          <p:cNvCxnSpPr/>
          <p:nvPr/>
        </p:nvCxnSpPr>
        <p:spPr>
          <a:xfrm>
            <a:off x="4911365" y="1470581"/>
            <a:ext cx="0" cy="3289955"/>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391BDEB-CD02-C14D-B026-CBB6813FB8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38816" y="2334670"/>
            <a:ext cx="2526030" cy="1835150"/>
          </a:xfrm>
          <a:prstGeom prst="rect">
            <a:avLst/>
          </a:prstGeom>
        </p:spPr>
      </p:pic>
      <p:pic>
        <p:nvPicPr>
          <p:cNvPr id="3" name="Picture 2">
            <a:extLst>
              <a:ext uri="{FF2B5EF4-FFF2-40B4-BE49-F238E27FC236}">
                <a16:creationId xmlns:a16="http://schemas.microsoft.com/office/drawing/2014/main" id="{56AB26AF-C02C-1C4A-A796-A3C00370BD8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87686" y="4685278"/>
            <a:ext cx="2828290" cy="259080"/>
          </a:xfrm>
          <a:prstGeom prst="rect">
            <a:avLst/>
          </a:prstGeom>
        </p:spPr>
      </p:pic>
      <p:grpSp>
        <p:nvGrpSpPr>
          <p:cNvPr id="15" name="Group 14">
            <a:extLst>
              <a:ext uri="{FF2B5EF4-FFF2-40B4-BE49-F238E27FC236}">
                <a16:creationId xmlns:a16="http://schemas.microsoft.com/office/drawing/2014/main" id="{A29D34A7-366A-AF48-8BBD-763839296CF4}"/>
              </a:ext>
            </a:extLst>
          </p:cNvPr>
          <p:cNvGrpSpPr/>
          <p:nvPr/>
        </p:nvGrpSpPr>
        <p:grpSpPr>
          <a:xfrm>
            <a:off x="287518" y="125855"/>
            <a:ext cx="8568964" cy="723235"/>
            <a:chOff x="309402" y="61309"/>
            <a:chExt cx="8568964" cy="723235"/>
          </a:xfrm>
        </p:grpSpPr>
        <p:pic>
          <p:nvPicPr>
            <p:cNvPr id="16" name="Picture 15">
              <a:extLst>
                <a:ext uri="{FF2B5EF4-FFF2-40B4-BE49-F238E27FC236}">
                  <a16:creationId xmlns:a16="http://schemas.microsoft.com/office/drawing/2014/main" id="{E1720268-142F-D345-942D-44ADAD51B7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7" name="Group 16">
              <a:extLst>
                <a:ext uri="{FF2B5EF4-FFF2-40B4-BE49-F238E27FC236}">
                  <a16:creationId xmlns:a16="http://schemas.microsoft.com/office/drawing/2014/main" id="{0EEF8292-81E0-2444-ACA4-2A63EC5639A8}"/>
                </a:ext>
              </a:extLst>
            </p:cNvPr>
            <p:cNvGrpSpPr/>
            <p:nvPr/>
          </p:nvGrpSpPr>
          <p:grpSpPr>
            <a:xfrm>
              <a:off x="309402" y="146222"/>
              <a:ext cx="8568964" cy="638322"/>
              <a:chOff x="309402" y="-139528"/>
              <a:chExt cx="8568964" cy="638322"/>
            </a:xfrm>
          </p:grpSpPr>
          <p:sp>
            <p:nvSpPr>
              <p:cNvPr id="18" name="Title 1">
                <a:extLst>
                  <a:ext uri="{FF2B5EF4-FFF2-40B4-BE49-F238E27FC236}">
                    <a16:creationId xmlns:a16="http://schemas.microsoft.com/office/drawing/2014/main" id="{500198FF-9EE2-0E4D-B994-1FE3E3B3A877}"/>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routing</a:t>
                </a:r>
              </a:p>
            </p:txBody>
          </p:sp>
          <p:cxnSp>
            <p:nvCxnSpPr>
              <p:cNvPr id="19" name="Straight Connector 18">
                <a:extLst>
                  <a:ext uri="{FF2B5EF4-FFF2-40B4-BE49-F238E27FC236}">
                    <a16:creationId xmlns:a16="http://schemas.microsoft.com/office/drawing/2014/main" id="{2857F343-7719-484B-9DE6-5B968A11A1A7}"/>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842438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EFFDCAE-D243-5C42-B3F8-14B38586237A}"/>
              </a:ext>
            </a:extLst>
          </p:cNvPr>
          <p:cNvGrpSpPr/>
          <p:nvPr/>
        </p:nvGrpSpPr>
        <p:grpSpPr>
          <a:xfrm>
            <a:off x="1251702" y="989814"/>
            <a:ext cx="6640595" cy="4336331"/>
            <a:chOff x="1251702" y="989814"/>
            <a:chExt cx="6640595" cy="4336331"/>
          </a:xfrm>
        </p:grpSpPr>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a:extLst>
                <a:ext uri="{FF2B5EF4-FFF2-40B4-BE49-F238E27FC236}">
                  <a16:creationId xmlns:a16="http://schemas.microsoft.com/office/drawing/2014/main" id="{C86E75AC-5D05-924A-8B5D-B48A27C449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96790" y="1085339"/>
              <a:ext cx="5278755" cy="4145280"/>
            </a:xfrm>
            <a:prstGeom prst="rect">
              <a:avLst/>
            </a:prstGeom>
          </p:spPr>
        </p:pic>
      </p:grpSp>
      <p:sp>
        <p:nvSpPr>
          <p:cNvPr id="11" name="Rounded Rectangle 10">
            <a:extLst>
              <a:ext uri="{FF2B5EF4-FFF2-40B4-BE49-F238E27FC236}">
                <a16:creationId xmlns:a16="http://schemas.microsoft.com/office/drawing/2014/main" id="{525DBC88-BAA4-2546-83F9-2B78F677107F}"/>
              </a:ext>
            </a:extLst>
          </p:cNvPr>
          <p:cNvSpPr/>
          <p:nvPr/>
        </p:nvSpPr>
        <p:spPr>
          <a:xfrm>
            <a:off x="2573313" y="2004263"/>
            <a:ext cx="2366435" cy="2387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63349E1-A266-F646-A901-42013F0B6AE6}"/>
              </a:ext>
            </a:extLst>
          </p:cNvPr>
          <p:cNvSpPr/>
          <p:nvPr/>
        </p:nvSpPr>
        <p:spPr>
          <a:xfrm>
            <a:off x="2646200" y="2209239"/>
            <a:ext cx="3555817" cy="2387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16C3541-6869-5A41-B692-9F65CD6B517B}"/>
              </a:ext>
            </a:extLst>
          </p:cNvPr>
          <p:cNvGrpSpPr/>
          <p:nvPr/>
        </p:nvGrpSpPr>
        <p:grpSpPr>
          <a:xfrm>
            <a:off x="287518" y="125855"/>
            <a:ext cx="8568964" cy="723235"/>
            <a:chOff x="309402" y="61309"/>
            <a:chExt cx="8568964" cy="723235"/>
          </a:xfrm>
        </p:grpSpPr>
        <p:pic>
          <p:nvPicPr>
            <p:cNvPr id="15" name="Picture 14">
              <a:extLst>
                <a:ext uri="{FF2B5EF4-FFF2-40B4-BE49-F238E27FC236}">
                  <a16:creationId xmlns:a16="http://schemas.microsoft.com/office/drawing/2014/main" id="{9541B3B1-C6A2-604E-A763-6451AF842C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6" name="Group 15">
              <a:extLst>
                <a:ext uri="{FF2B5EF4-FFF2-40B4-BE49-F238E27FC236}">
                  <a16:creationId xmlns:a16="http://schemas.microsoft.com/office/drawing/2014/main" id="{CDCA7828-7F60-C346-A08D-D3A8F9E9042C}"/>
                </a:ext>
              </a:extLst>
            </p:cNvPr>
            <p:cNvGrpSpPr/>
            <p:nvPr/>
          </p:nvGrpSpPr>
          <p:grpSpPr>
            <a:xfrm>
              <a:off x="309402" y="146222"/>
              <a:ext cx="8568964" cy="638322"/>
              <a:chOff x="309402" y="-139528"/>
              <a:chExt cx="8568964" cy="638322"/>
            </a:xfrm>
          </p:grpSpPr>
          <p:sp>
            <p:nvSpPr>
              <p:cNvPr id="17" name="Title 1">
                <a:extLst>
                  <a:ext uri="{FF2B5EF4-FFF2-40B4-BE49-F238E27FC236}">
                    <a16:creationId xmlns:a16="http://schemas.microsoft.com/office/drawing/2014/main" id="{A1877967-3F3B-FB48-9D1A-085EE67E4E9D}"/>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routing</a:t>
                </a:r>
              </a:p>
            </p:txBody>
          </p:sp>
          <p:cxnSp>
            <p:nvCxnSpPr>
              <p:cNvPr id="18" name="Straight Connector 17">
                <a:extLst>
                  <a:ext uri="{FF2B5EF4-FFF2-40B4-BE49-F238E27FC236}">
                    <a16:creationId xmlns:a16="http://schemas.microsoft.com/office/drawing/2014/main" id="{27A16E81-265D-1A45-B38D-33263C80D099}"/>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812936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a:extLst>
              <a:ext uri="{FF2B5EF4-FFF2-40B4-BE49-F238E27FC236}">
                <a16:creationId xmlns:a16="http://schemas.microsoft.com/office/drawing/2014/main" id="{69E236C3-A8F9-4D47-A402-0BF1C4A2EE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6775" y="1592704"/>
            <a:ext cx="5095240" cy="3130550"/>
          </a:xfrm>
          <a:prstGeom prst="rect">
            <a:avLst/>
          </a:prstGeom>
        </p:spPr>
      </p:pic>
      <p:sp>
        <p:nvSpPr>
          <p:cNvPr id="4" name="Rounded Rectangle 3">
            <a:extLst>
              <a:ext uri="{FF2B5EF4-FFF2-40B4-BE49-F238E27FC236}">
                <a16:creationId xmlns:a16="http://schemas.microsoft.com/office/drawing/2014/main" id="{62F4DDBC-04C7-AB4B-9763-E3D91EB89002}"/>
              </a:ext>
            </a:extLst>
          </p:cNvPr>
          <p:cNvSpPr/>
          <p:nvPr/>
        </p:nvSpPr>
        <p:spPr>
          <a:xfrm>
            <a:off x="5929460" y="3667027"/>
            <a:ext cx="367645" cy="21681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nvGrpSpPr>
          <p:cNvPr id="11" name="Group 10">
            <a:extLst>
              <a:ext uri="{FF2B5EF4-FFF2-40B4-BE49-F238E27FC236}">
                <a16:creationId xmlns:a16="http://schemas.microsoft.com/office/drawing/2014/main" id="{E1C8A00F-4430-8A42-8B3C-A119B1AED395}"/>
              </a:ext>
            </a:extLst>
          </p:cNvPr>
          <p:cNvGrpSpPr/>
          <p:nvPr/>
        </p:nvGrpSpPr>
        <p:grpSpPr>
          <a:xfrm>
            <a:off x="287518" y="125855"/>
            <a:ext cx="8568964" cy="723235"/>
            <a:chOff x="309402" y="61309"/>
            <a:chExt cx="8568964" cy="723235"/>
          </a:xfrm>
        </p:grpSpPr>
        <p:pic>
          <p:nvPicPr>
            <p:cNvPr id="12" name="Picture 11">
              <a:extLst>
                <a:ext uri="{FF2B5EF4-FFF2-40B4-BE49-F238E27FC236}">
                  <a16:creationId xmlns:a16="http://schemas.microsoft.com/office/drawing/2014/main" id="{23C222F3-CC11-A64F-8F13-29F4D78D4A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878CF2D4-4A13-5340-A9B4-DE715024FCBF}"/>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96E95230-D8B0-054C-8328-0BC8589EE876}"/>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routing</a:t>
                </a:r>
              </a:p>
            </p:txBody>
          </p:sp>
          <p:cxnSp>
            <p:nvCxnSpPr>
              <p:cNvPr id="16" name="Straight Connector 15">
                <a:extLst>
                  <a:ext uri="{FF2B5EF4-FFF2-40B4-BE49-F238E27FC236}">
                    <a16:creationId xmlns:a16="http://schemas.microsoft.com/office/drawing/2014/main" id="{9E351F98-E265-FB49-9B51-137CD76EABC8}"/>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18702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1" name="Picture 10">
            <a:extLst>
              <a:ext uri="{FF2B5EF4-FFF2-40B4-BE49-F238E27FC236}">
                <a16:creationId xmlns:a16="http://schemas.microsoft.com/office/drawing/2014/main" id="{08B8E3C0-A007-754F-963D-5220AF028B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68594" y="1847653"/>
            <a:ext cx="3901293" cy="2620652"/>
          </a:xfrm>
          <a:prstGeom prst="rect">
            <a:avLst/>
          </a:prstGeom>
        </p:spPr>
      </p:pic>
      <p:sp>
        <p:nvSpPr>
          <p:cNvPr id="12" name="Rounded Rectangle 11">
            <a:extLst>
              <a:ext uri="{FF2B5EF4-FFF2-40B4-BE49-F238E27FC236}">
                <a16:creationId xmlns:a16="http://schemas.microsoft.com/office/drawing/2014/main" id="{C686543F-80A4-9349-BBE1-4D6655808F21}"/>
              </a:ext>
            </a:extLst>
          </p:cNvPr>
          <p:cNvSpPr/>
          <p:nvPr/>
        </p:nvSpPr>
        <p:spPr>
          <a:xfrm>
            <a:off x="3393649" y="3685881"/>
            <a:ext cx="367645" cy="21681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nvGrpSpPr>
          <p:cNvPr id="14" name="Group 13">
            <a:extLst>
              <a:ext uri="{FF2B5EF4-FFF2-40B4-BE49-F238E27FC236}">
                <a16:creationId xmlns:a16="http://schemas.microsoft.com/office/drawing/2014/main" id="{B3B9EF5D-799A-504D-9D84-99AB081BBEF9}"/>
              </a:ext>
            </a:extLst>
          </p:cNvPr>
          <p:cNvGrpSpPr/>
          <p:nvPr/>
        </p:nvGrpSpPr>
        <p:grpSpPr>
          <a:xfrm>
            <a:off x="287518" y="125855"/>
            <a:ext cx="8568964" cy="723235"/>
            <a:chOff x="309402" y="61309"/>
            <a:chExt cx="8568964" cy="723235"/>
          </a:xfrm>
        </p:grpSpPr>
        <p:pic>
          <p:nvPicPr>
            <p:cNvPr id="15" name="Picture 14">
              <a:extLst>
                <a:ext uri="{FF2B5EF4-FFF2-40B4-BE49-F238E27FC236}">
                  <a16:creationId xmlns:a16="http://schemas.microsoft.com/office/drawing/2014/main" id="{E6A06540-ADEE-6740-AC10-608CCF361F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6" name="Group 15">
              <a:extLst>
                <a:ext uri="{FF2B5EF4-FFF2-40B4-BE49-F238E27FC236}">
                  <a16:creationId xmlns:a16="http://schemas.microsoft.com/office/drawing/2014/main" id="{3BA08B54-C556-D84F-ADFA-DF0A61973D3A}"/>
                </a:ext>
              </a:extLst>
            </p:cNvPr>
            <p:cNvGrpSpPr/>
            <p:nvPr/>
          </p:nvGrpSpPr>
          <p:grpSpPr>
            <a:xfrm>
              <a:off x="309402" y="146222"/>
              <a:ext cx="8568964" cy="638322"/>
              <a:chOff x="309402" y="-139528"/>
              <a:chExt cx="8568964" cy="638322"/>
            </a:xfrm>
          </p:grpSpPr>
          <p:sp>
            <p:nvSpPr>
              <p:cNvPr id="17" name="Title 1">
                <a:extLst>
                  <a:ext uri="{FF2B5EF4-FFF2-40B4-BE49-F238E27FC236}">
                    <a16:creationId xmlns:a16="http://schemas.microsoft.com/office/drawing/2014/main" id="{F3FC80A8-4A16-734C-9808-FA8E53889520}"/>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routing</a:t>
                </a:r>
              </a:p>
            </p:txBody>
          </p:sp>
          <p:cxnSp>
            <p:nvCxnSpPr>
              <p:cNvPr id="18" name="Straight Connector 17">
                <a:extLst>
                  <a:ext uri="{FF2B5EF4-FFF2-40B4-BE49-F238E27FC236}">
                    <a16:creationId xmlns:a16="http://schemas.microsoft.com/office/drawing/2014/main" id="{928B9CDF-9DB1-A144-8ACF-EAD09DEE510B}"/>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013254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a:extLst>
              <a:ext uri="{FF2B5EF4-FFF2-40B4-BE49-F238E27FC236}">
                <a16:creationId xmlns:a16="http://schemas.microsoft.com/office/drawing/2014/main" id="{69E236C3-A8F9-4D47-A402-0BF1C4A2EE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6775" y="1592704"/>
            <a:ext cx="5095240" cy="3130550"/>
          </a:xfrm>
          <a:prstGeom prst="rect">
            <a:avLst/>
          </a:prstGeom>
        </p:spPr>
      </p:pic>
      <p:grpSp>
        <p:nvGrpSpPr>
          <p:cNvPr id="11" name="Group 10">
            <a:extLst>
              <a:ext uri="{FF2B5EF4-FFF2-40B4-BE49-F238E27FC236}">
                <a16:creationId xmlns:a16="http://schemas.microsoft.com/office/drawing/2014/main" id="{8F6B3FBD-CC3B-9F45-AD0B-8DEA1E5D1EA4}"/>
              </a:ext>
            </a:extLst>
          </p:cNvPr>
          <p:cNvGrpSpPr/>
          <p:nvPr/>
        </p:nvGrpSpPr>
        <p:grpSpPr>
          <a:xfrm>
            <a:off x="287518" y="125855"/>
            <a:ext cx="8568964" cy="723235"/>
            <a:chOff x="309402" y="61309"/>
            <a:chExt cx="8568964" cy="723235"/>
          </a:xfrm>
        </p:grpSpPr>
        <p:pic>
          <p:nvPicPr>
            <p:cNvPr id="12" name="Picture 11">
              <a:extLst>
                <a:ext uri="{FF2B5EF4-FFF2-40B4-BE49-F238E27FC236}">
                  <a16:creationId xmlns:a16="http://schemas.microsoft.com/office/drawing/2014/main" id="{037BE376-BE6E-2F40-99EE-06446BC927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8FA17739-E0BB-8445-B272-5245D58D4C0C}"/>
                </a:ext>
              </a:extLst>
            </p:cNvPr>
            <p:cNvGrpSpPr/>
            <p:nvPr/>
          </p:nvGrpSpPr>
          <p:grpSpPr>
            <a:xfrm>
              <a:off x="309402" y="146222"/>
              <a:ext cx="8568964" cy="638322"/>
              <a:chOff x="309402" y="-139528"/>
              <a:chExt cx="8568964" cy="638322"/>
            </a:xfrm>
          </p:grpSpPr>
          <p:sp>
            <p:nvSpPr>
              <p:cNvPr id="15" name="Title 1">
                <a:extLst>
                  <a:ext uri="{FF2B5EF4-FFF2-40B4-BE49-F238E27FC236}">
                    <a16:creationId xmlns:a16="http://schemas.microsoft.com/office/drawing/2014/main" id="{8764325C-212B-A54A-81F0-C58948CB6E8B}"/>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routing</a:t>
                </a:r>
              </a:p>
            </p:txBody>
          </p:sp>
          <p:cxnSp>
            <p:nvCxnSpPr>
              <p:cNvPr id="16" name="Straight Connector 15">
                <a:extLst>
                  <a:ext uri="{FF2B5EF4-FFF2-40B4-BE49-F238E27FC236}">
                    <a16:creationId xmlns:a16="http://schemas.microsoft.com/office/drawing/2014/main" id="{0CC7A3F3-A03D-F94C-BF2A-CA82ACF7910C}"/>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435515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9658005-FE94-A444-A115-42B1C508E2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1342" y="1828800"/>
            <a:ext cx="952500" cy="952500"/>
          </a:xfrm>
          <a:prstGeom prst="rect">
            <a:avLst/>
          </a:prstGeom>
        </p:spPr>
      </p:pic>
      <p:grpSp>
        <p:nvGrpSpPr>
          <p:cNvPr id="11" name="Group 10">
            <a:extLst>
              <a:ext uri="{FF2B5EF4-FFF2-40B4-BE49-F238E27FC236}">
                <a16:creationId xmlns:a16="http://schemas.microsoft.com/office/drawing/2014/main" id="{C39085ED-ADC0-6640-A120-A40E4439DF00}"/>
              </a:ext>
            </a:extLst>
          </p:cNvPr>
          <p:cNvGrpSpPr/>
          <p:nvPr/>
        </p:nvGrpSpPr>
        <p:grpSpPr>
          <a:xfrm>
            <a:off x="287518" y="125855"/>
            <a:ext cx="8568964" cy="723235"/>
            <a:chOff x="309402" y="61309"/>
            <a:chExt cx="8568964" cy="723235"/>
          </a:xfrm>
        </p:grpSpPr>
        <p:pic>
          <p:nvPicPr>
            <p:cNvPr id="12" name="Picture 11">
              <a:extLst>
                <a:ext uri="{FF2B5EF4-FFF2-40B4-BE49-F238E27FC236}">
                  <a16:creationId xmlns:a16="http://schemas.microsoft.com/office/drawing/2014/main" id="{9763BA29-F6A6-D349-A3E9-AF8F64D2B2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4" name="Group 13">
              <a:extLst>
                <a:ext uri="{FF2B5EF4-FFF2-40B4-BE49-F238E27FC236}">
                  <a16:creationId xmlns:a16="http://schemas.microsoft.com/office/drawing/2014/main" id="{0BCD9226-5620-384B-A6EC-8C4D9F4CFEA1}"/>
                </a:ext>
              </a:extLst>
            </p:cNvPr>
            <p:cNvGrpSpPr/>
            <p:nvPr/>
          </p:nvGrpSpPr>
          <p:grpSpPr>
            <a:xfrm>
              <a:off x="309402" y="146222"/>
              <a:ext cx="8568964" cy="638322"/>
              <a:chOff x="309402" y="-139528"/>
              <a:chExt cx="8568964" cy="638322"/>
            </a:xfrm>
          </p:grpSpPr>
          <p:sp>
            <p:nvSpPr>
              <p:cNvPr id="17" name="Title 1">
                <a:extLst>
                  <a:ext uri="{FF2B5EF4-FFF2-40B4-BE49-F238E27FC236}">
                    <a16:creationId xmlns:a16="http://schemas.microsoft.com/office/drawing/2014/main" id="{2D10E1A8-26B7-1346-B6A8-ADAFE913FF23}"/>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debugging</a:t>
                </a:r>
              </a:p>
            </p:txBody>
          </p:sp>
          <p:cxnSp>
            <p:nvCxnSpPr>
              <p:cNvPr id="18" name="Straight Connector 17">
                <a:extLst>
                  <a:ext uri="{FF2B5EF4-FFF2-40B4-BE49-F238E27FC236}">
                    <a16:creationId xmlns:a16="http://schemas.microsoft.com/office/drawing/2014/main" id="{66A44C6E-B1EF-4742-9B84-2476DE663C50}"/>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
        <p:nvSpPr>
          <p:cNvPr id="19" name="Rectangle 18">
            <a:extLst>
              <a:ext uri="{FF2B5EF4-FFF2-40B4-BE49-F238E27FC236}">
                <a16:creationId xmlns:a16="http://schemas.microsoft.com/office/drawing/2014/main" id="{6FFD44C3-1C24-A147-93B0-A6D0787FEC36}"/>
              </a:ext>
            </a:extLst>
          </p:cNvPr>
          <p:cNvSpPr/>
          <p:nvPr/>
        </p:nvSpPr>
        <p:spPr>
          <a:xfrm>
            <a:off x="2945997" y="1966175"/>
            <a:ext cx="3185872" cy="461665"/>
          </a:xfrm>
          <a:prstGeom prst="rect">
            <a:avLst/>
          </a:prstGeom>
        </p:spPr>
        <p:txBody>
          <a:bodyPr wrap="none">
            <a:spAutoFit/>
          </a:bodyPr>
          <a:lstStyle/>
          <a:p>
            <a:r>
              <a:rPr lang="en-US" sz="2400" dirty="0">
                <a:solidFill>
                  <a:srgbClr val="040069"/>
                </a:solidFill>
                <a:ea typeface="Roboto" panose="02000000000000000000" pitchFamily="2" charset="0"/>
              </a:rPr>
              <a:t>Chrome developer tools</a:t>
            </a:r>
          </a:p>
        </p:txBody>
      </p:sp>
      <p:sp>
        <p:nvSpPr>
          <p:cNvPr id="20" name="Rectangle 19">
            <a:extLst>
              <a:ext uri="{FF2B5EF4-FFF2-40B4-BE49-F238E27FC236}">
                <a16:creationId xmlns:a16="http://schemas.microsoft.com/office/drawing/2014/main" id="{03865CF2-B744-1B4A-9149-0D428CC6CA0E}"/>
              </a:ext>
            </a:extLst>
          </p:cNvPr>
          <p:cNvSpPr/>
          <p:nvPr/>
        </p:nvSpPr>
        <p:spPr>
          <a:xfrm>
            <a:off x="3704616" y="2472882"/>
            <a:ext cx="1858265" cy="338554"/>
          </a:xfrm>
          <a:prstGeom prst="rect">
            <a:avLst/>
          </a:prstGeom>
        </p:spPr>
        <p:txBody>
          <a:bodyPr wrap="none">
            <a:spAutoFit/>
          </a:bodyPr>
          <a:lstStyle/>
          <a:p>
            <a:pPr algn="ctr"/>
            <a:r>
              <a:rPr lang="en-US" sz="1600" dirty="0">
                <a:solidFill>
                  <a:srgbClr val="040069"/>
                </a:solidFill>
                <a:ea typeface="Roboto" panose="02000000000000000000" pitchFamily="2" charset="0"/>
              </a:rPr>
              <a:t>console + debugger </a:t>
            </a:r>
          </a:p>
        </p:txBody>
      </p:sp>
    </p:spTree>
    <p:extLst>
      <p:ext uri="{BB962C8B-B14F-4D97-AF65-F5344CB8AC3E}">
        <p14:creationId xmlns:p14="http://schemas.microsoft.com/office/powerpoint/2010/main" val="907811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564C159-3466-344B-A2D8-5BE4CF1546DC}"/>
              </a:ext>
            </a:extLst>
          </p:cNvPr>
          <p:cNvGrpSpPr/>
          <p:nvPr/>
        </p:nvGrpSpPr>
        <p:grpSpPr>
          <a:xfrm>
            <a:off x="772437" y="1071900"/>
            <a:ext cx="7642894" cy="4177717"/>
            <a:chOff x="519594" y="1151739"/>
            <a:chExt cx="7366058" cy="4177717"/>
          </a:xfrm>
        </p:grpSpPr>
        <p:sp>
          <p:nvSpPr>
            <p:cNvPr id="14" name="Rounded Rectangle 13">
              <a:extLst>
                <a:ext uri="{FF2B5EF4-FFF2-40B4-BE49-F238E27FC236}">
                  <a16:creationId xmlns:a16="http://schemas.microsoft.com/office/drawing/2014/main" id="{6BF70C39-4BCF-8A45-9CF0-4FFBF7EAA12D}"/>
                </a:ext>
              </a:extLst>
            </p:cNvPr>
            <p:cNvSpPr/>
            <p:nvPr/>
          </p:nvSpPr>
          <p:spPr>
            <a:xfrm>
              <a:off x="519594" y="1151739"/>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7755A41-2EE1-E44A-8218-1E490E8BCF73}"/>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sp>
        <p:nvSpPr>
          <p:cNvPr id="35" name="Rounded Rectangle 34">
            <a:extLst>
              <a:ext uri="{FF2B5EF4-FFF2-40B4-BE49-F238E27FC236}">
                <a16:creationId xmlns:a16="http://schemas.microsoft.com/office/drawing/2014/main" id="{40088DEA-4740-0F42-AE95-EC861C5DA1B0}"/>
              </a:ext>
            </a:extLst>
          </p:cNvPr>
          <p:cNvSpPr/>
          <p:nvPr/>
        </p:nvSpPr>
        <p:spPr>
          <a:xfrm>
            <a:off x="1114426" y="1733134"/>
            <a:ext cx="2122415" cy="1501630"/>
          </a:xfrm>
          <a:prstGeom prst="roundRect">
            <a:avLst>
              <a:gd name="adj" fmla="val 6052"/>
            </a:avLst>
          </a:prstGeom>
          <a:solidFill>
            <a:srgbClr val="1976D2">
              <a:alpha val="5000"/>
            </a:srgbClr>
          </a:solidFill>
          <a:ln w="22225">
            <a:solidFill>
              <a:srgbClr val="1976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47A1"/>
              </a:solidFill>
            </a:endParaRPr>
          </a:p>
        </p:txBody>
      </p:sp>
      <p:sp>
        <p:nvSpPr>
          <p:cNvPr id="36" name="Rounded Rectangle 35">
            <a:extLst>
              <a:ext uri="{FF2B5EF4-FFF2-40B4-BE49-F238E27FC236}">
                <a16:creationId xmlns:a16="http://schemas.microsoft.com/office/drawing/2014/main" id="{79CE9C88-998C-784B-8516-EA2494D2D327}"/>
              </a:ext>
            </a:extLst>
          </p:cNvPr>
          <p:cNvSpPr/>
          <p:nvPr/>
        </p:nvSpPr>
        <p:spPr>
          <a:xfrm>
            <a:off x="3499788" y="1733134"/>
            <a:ext cx="2122415" cy="1501630"/>
          </a:xfrm>
          <a:prstGeom prst="roundRect">
            <a:avLst>
              <a:gd name="adj" fmla="val 6052"/>
            </a:avLst>
          </a:prstGeom>
          <a:solidFill>
            <a:srgbClr val="1976D2">
              <a:alpha val="5000"/>
            </a:srgbClr>
          </a:solidFill>
          <a:ln w="22225">
            <a:solidFill>
              <a:srgbClr val="1976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47A1"/>
              </a:solidFill>
            </a:endParaRPr>
          </a:p>
        </p:txBody>
      </p:sp>
      <p:sp>
        <p:nvSpPr>
          <p:cNvPr id="37" name="Rounded Rectangle 36">
            <a:extLst>
              <a:ext uri="{FF2B5EF4-FFF2-40B4-BE49-F238E27FC236}">
                <a16:creationId xmlns:a16="http://schemas.microsoft.com/office/drawing/2014/main" id="{595F34F4-CD70-3548-BD06-41CEF04061DF}"/>
              </a:ext>
            </a:extLst>
          </p:cNvPr>
          <p:cNvSpPr/>
          <p:nvPr/>
        </p:nvSpPr>
        <p:spPr>
          <a:xfrm>
            <a:off x="5885150" y="1733134"/>
            <a:ext cx="2122415" cy="1501630"/>
          </a:xfrm>
          <a:prstGeom prst="roundRect">
            <a:avLst>
              <a:gd name="adj" fmla="val 6052"/>
            </a:avLst>
          </a:prstGeom>
          <a:solidFill>
            <a:srgbClr val="1976D2">
              <a:alpha val="5000"/>
            </a:srgbClr>
          </a:solidFill>
          <a:ln w="22225">
            <a:solidFill>
              <a:srgbClr val="1976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47A1"/>
              </a:solidFill>
            </a:endParaRPr>
          </a:p>
        </p:txBody>
      </p:sp>
      <p:grpSp>
        <p:nvGrpSpPr>
          <p:cNvPr id="15" name="Group 14">
            <a:extLst>
              <a:ext uri="{FF2B5EF4-FFF2-40B4-BE49-F238E27FC236}">
                <a16:creationId xmlns:a16="http://schemas.microsoft.com/office/drawing/2014/main" id="{75DAE986-1562-8D47-927A-BAF83EDC1CD4}"/>
              </a:ext>
            </a:extLst>
          </p:cNvPr>
          <p:cNvGrpSpPr/>
          <p:nvPr/>
        </p:nvGrpSpPr>
        <p:grpSpPr>
          <a:xfrm>
            <a:off x="309402" y="61309"/>
            <a:ext cx="8568964" cy="723235"/>
            <a:chOff x="309402" y="61309"/>
            <a:chExt cx="8568964" cy="723235"/>
          </a:xfrm>
        </p:grpSpPr>
        <p:pic>
          <p:nvPicPr>
            <p:cNvPr id="16" name="Picture 15">
              <a:extLst>
                <a:ext uri="{FF2B5EF4-FFF2-40B4-BE49-F238E27FC236}">
                  <a16:creationId xmlns:a16="http://schemas.microsoft.com/office/drawing/2014/main" id="{E99F4579-4E00-344B-9597-D2DC66E547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7" name="Group 16">
              <a:extLst>
                <a:ext uri="{FF2B5EF4-FFF2-40B4-BE49-F238E27FC236}">
                  <a16:creationId xmlns:a16="http://schemas.microsoft.com/office/drawing/2014/main" id="{52AA6879-0682-1441-9123-DE4A015FD493}"/>
                </a:ext>
              </a:extLst>
            </p:cNvPr>
            <p:cNvGrpSpPr/>
            <p:nvPr/>
          </p:nvGrpSpPr>
          <p:grpSpPr>
            <a:xfrm>
              <a:off x="309402" y="146222"/>
              <a:ext cx="8568964" cy="638322"/>
              <a:chOff x="309402" y="-139528"/>
              <a:chExt cx="8568964" cy="638322"/>
            </a:xfrm>
          </p:grpSpPr>
          <p:sp>
            <p:nvSpPr>
              <p:cNvPr id="19" name="Title 1">
                <a:extLst>
                  <a:ext uri="{FF2B5EF4-FFF2-40B4-BE49-F238E27FC236}">
                    <a16:creationId xmlns:a16="http://schemas.microsoft.com/office/drawing/2014/main" id="{AED6B1ED-4566-FE42-9367-DE40F3B9B6D3}"/>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20" name="Straight Connector 19">
                <a:extLst>
                  <a:ext uri="{FF2B5EF4-FFF2-40B4-BE49-F238E27FC236}">
                    <a16:creationId xmlns:a16="http://schemas.microsoft.com/office/drawing/2014/main" id="{05C78503-3E00-F743-8BF6-20099D1C2A7F}"/>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855949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9658005-FE94-A444-A115-42B1C508E2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1342" y="1828800"/>
            <a:ext cx="952500" cy="952500"/>
          </a:xfrm>
          <a:prstGeom prst="rect">
            <a:avLst/>
          </a:prstGeom>
        </p:spPr>
      </p:pic>
      <p:grpSp>
        <p:nvGrpSpPr>
          <p:cNvPr id="14" name="Group 13">
            <a:extLst>
              <a:ext uri="{FF2B5EF4-FFF2-40B4-BE49-F238E27FC236}">
                <a16:creationId xmlns:a16="http://schemas.microsoft.com/office/drawing/2014/main" id="{0F06D604-35F5-484E-A12E-66784F51C56B}"/>
              </a:ext>
            </a:extLst>
          </p:cNvPr>
          <p:cNvGrpSpPr/>
          <p:nvPr/>
        </p:nvGrpSpPr>
        <p:grpSpPr>
          <a:xfrm>
            <a:off x="287518" y="125855"/>
            <a:ext cx="8568964" cy="723235"/>
            <a:chOff x="309402" y="61309"/>
            <a:chExt cx="8568964" cy="723235"/>
          </a:xfrm>
        </p:grpSpPr>
        <p:pic>
          <p:nvPicPr>
            <p:cNvPr id="17" name="Picture 16">
              <a:extLst>
                <a:ext uri="{FF2B5EF4-FFF2-40B4-BE49-F238E27FC236}">
                  <a16:creationId xmlns:a16="http://schemas.microsoft.com/office/drawing/2014/main" id="{A3C6CAA2-1EC2-B542-B5EA-C69ECB7EC0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22" name="Group 21">
              <a:extLst>
                <a:ext uri="{FF2B5EF4-FFF2-40B4-BE49-F238E27FC236}">
                  <a16:creationId xmlns:a16="http://schemas.microsoft.com/office/drawing/2014/main" id="{962219F5-D050-EC4B-8B52-286DE43881EA}"/>
                </a:ext>
              </a:extLst>
            </p:cNvPr>
            <p:cNvGrpSpPr/>
            <p:nvPr/>
          </p:nvGrpSpPr>
          <p:grpSpPr>
            <a:xfrm>
              <a:off x="309402" y="146222"/>
              <a:ext cx="8568964" cy="638322"/>
              <a:chOff x="309402" y="-139528"/>
              <a:chExt cx="8568964" cy="638322"/>
            </a:xfrm>
          </p:grpSpPr>
          <p:sp>
            <p:nvSpPr>
              <p:cNvPr id="23" name="Title 1">
                <a:extLst>
                  <a:ext uri="{FF2B5EF4-FFF2-40B4-BE49-F238E27FC236}">
                    <a16:creationId xmlns:a16="http://schemas.microsoft.com/office/drawing/2014/main" id="{62852968-841B-8649-AFE7-64B34B8AFDCE}"/>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debugging</a:t>
                </a:r>
              </a:p>
            </p:txBody>
          </p:sp>
          <p:cxnSp>
            <p:nvCxnSpPr>
              <p:cNvPr id="24" name="Straight Connector 23">
                <a:extLst>
                  <a:ext uri="{FF2B5EF4-FFF2-40B4-BE49-F238E27FC236}">
                    <a16:creationId xmlns:a16="http://schemas.microsoft.com/office/drawing/2014/main" id="{9A7DDDEF-A645-0646-98C0-368DC99C4EDF}"/>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
        <p:nvSpPr>
          <p:cNvPr id="25" name="Rectangle 24">
            <a:extLst>
              <a:ext uri="{FF2B5EF4-FFF2-40B4-BE49-F238E27FC236}">
                <a16:creationId xmlns:a16="http://schemas.microsoft.com/office/drawing/2014/main" id="{098163D9-80E5-4B44-A2BC-FB60EE6ACE73}"/>
              </a:ext>
            </a:extLst>
          </p:cNvPr>
          <p:cNvSpPr/>
          <p:nvPr/>
        </p:nvSpPr>
        <p:spPr>
          <a:xfrm>
            <a:off x="2945997" y="1966175"/>
            <a:ext cx="3185872" cy="461665"/>
          </a:xfrm>
          <a:prstGeom prst="rect">
            <a:avLst/>
          </a:prstGeom>
        </p:spPr>
        <p:txBody>
          <a:bodyPr wrap="none">
            <a:spAutoFit/>
          </a:bodyPr>
          <a:lstStyle/>
          <a:p>
            <a:r>
              <a:rPr lang="en-US" sz="2400" dirty="0">
                <a:solidFill>
                  <a:srgbClr val="040069"/>
                </a:solidFill>
                <a:ea typeface="Roboto" panose="02000000000000000000" pitchFamily="2" charset="0"/>
              </a:rPr>
              <a:t>Chrome developer tools</a:t>
            </a:r>
          </a:p>
        </p:txBody>
      </p:sp>
      <p:sp>
        <p:nvSpPr>
          <p:cNvPr id="26" name="Rectangle 25">
            <a:extLst>
              <a:ext uri="{FF2B5EF4-FFF2-40B4-BE49-F238E27FC236}">
                <a16:creationId xmlns:a16="http://schemas.microsoft.com/office/drawing/2014/main" id="{BF1AC37A-8B1C-F448-B635-C0DCF60B7BD7}"/>
              </a:ext>
            </a:extLst>
          </p:cNvPr>
          <p:cNvSpPr/>
          <p:nvPr/>
        </p:nvSpPr>
        <p:spPr>
          <a:xfrm>
            <a:off x="3704616" y="2472882"/>
            <a:ext cx="1858265" cy="338554"/>
          </a:xfrm>
          <a:prstGeom prst="rect">
            <a:avLst/>
          </a:prstGeom>
        </p:spPr>
        <p:txBody>
          <a:bodyPr wrap="none">
            <a:spAutoFit/>
          </a:bodyPr>
          <a:lstStyle/>
          <a:p>
            <a:pPr algn="ctr"/>
            <a:r>
              <a:rPr lang="en-US" sz="1600" dirty="0">
                <a:solidFill>
                  <a:srgbClr val="040069"/>
                </a:solidFill>
                <a:ea typeface="Roboto" panose="02000000000000000000" pitchFamily="2" charset="0"/>
              </a:rPr>
              <a:t>console + debugger </a:t>
            </a:r>
          </a:p>
        </p:txBody>
      </p:sp>
      <p:grpSp>
        <p:nvGrpSpPr>
          <p:cNvPr id="20" name="Group 19">
            <a:extLst>
              <a:ext uri="{FF2B5EF4-FFF2-40B4-BE49-F238E27FC236}">
                <a16:creationId xmlns:a16="http://schemas.microsoft.com/office/drawing/2014/main" id="{8CE7CD63-A877-DF41-AB3D-251E5217214B}"/>
              </a:ext>
            </a:extLst>
          </p:cNvPr>
          <p:cNvGrpSpPr/>
          <p:nvPr/>
        </p:nvGrpSpPr>
        <p:grpSpPr>
          <a:xfrm>
            <a:off x="2958371" y="1495588"/>
            <a:ext cx="3835073" cy="3290258"/>
            <a:chOff x="2945997" y="1335333"/>
            <a:chExt cx="3835073" cy="3290258"/>
          </a:xfrm>
          <a:effectLst>
            <a:outerShdw blurRad="50800" dist="38100" dir="2700000" algn="tl" rotWithShape="0">
              <a:prstClr val="black">
                <a:alpha val="40000"/>
              </a:prstClr>
            </a:outerShdw>
          </a:effectLst>
        </p:grpSpPr>
        <p:pic>
          <p:nvPicPr>
            <p:cNvPr id="18" name="Picture 17">
              <a:extLst>
                <a:ext uri="{FF2B5EF4-FFF2-40B4-BE49-F238E27FC236}">
                  <a16:creationId xmlns:a16="http://schemas.microsoft.com/office/drawing/2014/main" id="{A33779ED-48FB-D148-A082-6C5FDFB5E8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45997" y="1335333"/>
              <a:ext cx="3835073" cy="3290258"/>
            </a:xfrm>
            <a:prstGeom prst="rect">
              <a:avLst/>
            </a:prstGeom>
          </p:spPr>
        </p:pic>
        <p:sp>
          <p:nvSpPr>
            <p:cNvPr id="19" name="Rounded Rectangle 18">
              <a:extLst>
                <a:ext uri="{FF2B5EF4-FFF2-40B4-BE49-F238E27FC236}">
                  <a16:creationId xmlns:a16="http://schemas.microsoft.com/office/drawing/2014/main" id="{E66BD50F-B90E-DB41-9581-7DF54609A988}"/>
                </a:ext>
              </a:extLst>
            </p:cNvPr>
            <p:cNvSpPr/>
            <p:nvPr/>
          </p:nvSpPr>
          <p:spPr>
            <a:xfrm>
              <a:off x="3016576" y="3918228"/>
              <a:ext cx="2045616" cy="33887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3095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09A28A1-939E-0547-A754-CE20B60421E8}"/>
              </a:ext>
            </a:extLst>
          </p:cNvPr>
          <p:cNvGrpSpPr/>
          <p:nvPr/>
        </p:nvGrpSpPr>
        <p:grpSpPr>
          <a:xfrm>
            <a:off x="1701342" y="3526328"/>
            <a:ext cx="5312372" cy="982636"/>
            <a:chOff x="1286562" y="3488620"/>
            <a:chExt cx="5312372" cy="982636"/>
          </a:xfrm>
        </p:grpSpPr>
        <p:pic>
          <p:nvPicPr>
            <p:cNvPr id="3" name="Picture 2">
              <a:extLst>
                <a:ext uri="{FF2B5EF4-FFF2-40B4-BE49-F238E27FC236}">
                  <a16:creationId xmlns:a16="http://schemas.microsoft.com/office/drawing/2014/main" id="{A8DA3136-77B8-6B4C-A799-E928255E9A20}"/>
                </a:ext>
              </a:extLst>
            </p:cNvPr>
            <p:cNvPicPr>
              <a:picLocks noChangeAspect="1"/>
            </p:cNvPicPr>
            <p:nvPr/>
          </p:nvPicPr>
          <p:blipFill>
            <a:blip r:embed="rId3"/>
            <a:stretch>
              <a:fillRect/>
            </a:stretch>
          </p:blipFill>
          <p:spPr>
            <a:xfrm>
              <a:off x="1286562" y="3488620"/>
              <a:ext cx="952500" cy="952500"/>
            </a:xfrm>
            <a:prstGeom prst="rect">
              <a:avLst/>
            </a:prstGeom>
          </p:spPr>
        </p:pic>
        <p:grpSp>
          <p:nvGrpSpPr>
            <p:cNvPr id="5" name="Group 4">
              <a:extLst>
                <a:ext uri="{FF2B5EF4-FFF2-40B4-BE49-F238E27FC236}">
                  <a16:creationId xmlns:a16="http://schemas.microsoft.com/office/drawing/2014/main" id="{133E8BE6-4F94-A046-91B8-07638C3FF270}"/>
                </a:ext>
              </a:extLst>
            </p:cNvPr>
            <p:cNvGrpSpPr/>
            <p:nvPr/>
          </p:nvGrpSpPr>
          <p:grpSpPr>
            <a:xfrm>
              <a:off x="2531217" y="3625995"/>
              <a:ext cx="4067717" cy="845261"/>
              <a:chOff x="2531217" y="3625995"/>
              <a:chExt cx="4067717" cy="845261"/>
            </a:xfrm>
          </p:grpSpPr>
          <p:sp>
            <p:nvSpPr>
              <p:cNvPr id="4" name="Rectangle 3">
                <a:extLst>
                  <a:ext uri="{FF2B5EF4-FFF2-40B4-BE49-F238E27FC236}">
                    <a16:creationId xmlns:a16="http://schemas.microsoft.com/office/drawing/2014/main" id="{D52FB528-ED14-4B47-A756-983D0F415BA3}"/>
                  </a:ext>
                </a:extLst>
              </p:cNvPr>
              <p:cNvSpPr/>
              <p:nvPr/>
            </p:nvSpPr>
            <p:spPr>
              <a:xfrm>
                <a:off x="2531217" y="3625995"/>
                <a:ext cx="4067717" cy="461665"/>
              </a:xfrm>
              <a:prstGeom prst="rect">
                <a:avLst/>
              </a:prstGeom>
            </p:spPr>
            <p:txBody>
              <a:bodyPr wrap="none">
                <a:spAutoFit/>
              </a:bodyPr>
              <a:lstStyle/>
              <a:p>
                <a:r>
                  <a:rPr lang="en-US" sz="2400" dirty="0">
                    <a:solidFill>
                      <a:srgbClr val="040069"/>
                    </a:solidFill>
                    <a:ea typeface="Roboto" panose="02000000000000000000" pitchFamily="2" charset="0"/>
                  </a:rPr>
                  <a:t>Augury – extension for Chrome</a:t>
                </a:r>
              </a:p>
            </p:txBody>
          </p:sp>
          <p:sp>
            <p:nvSpPr>
              <p:cNvPr id="11" name="Rectangle 10">
                <a:extLst>
                  <a:ext uri="{FF2B5EF4-FFF2-40B4-BE49-F238E27FC236}">
                    <a16:creationId xmlns:a16="http://schemas.microsoft.com/office/drawing/2014/main" id="{80DE1CF0-7E28-5746-8B1F-A13D177E648C}"/>
                  </a:ext>
                </a:extLst>
              </p:cNvPr>
              <p:cNvSpPr/>
              <p:nvPr/>
            </p:nvSpPr>
            <p:spPr>
              <a:xfrm>
                <a:off x="3278358" y="4132702"/>
                <a:ext cx="2243499" cy="338554"/>
              </a:xfrm>
              <a:prstGeom prst="rect">
                <a:avLst/>
              </a:prstGeom>
            </p:spPr>
            <p:txBody>
              <a:bodyPr wrap="none">
                <a:spAutoFit/>
              </a:bodyPr>
              <a:lstStyle/>
              <a:p>
                <a:pPr algn="ctr"/>
                <a:r>
                  <a:rPr lang="en-US" sz="1600" dirty="0">
                    <a:solidFill>
                      <a:srgbClr val="040069"/>
                    </a:solidFill>
                    <a:ea typeface="Roboto" panose="02000000000000000000" pitchFamily="2" charset="0"/>
                    <a:hlinkClick r:id="rId4">
                      <a:extLst>
                        <a:ext uri="{A12FA001-AC4F-418D-AE19-62706E023703}">
                          <ahyp:hlinkClr xmlns:ahyp="http://schemas.microsoft.com/office/drawing/2018/hyperlinkcolor" val="tx"/>
                        </a:ext>
                      </a:extLst>
                    </a:hlinkClick>
                  </a:rPr>
                  <a:t>https://</a:t>
                </a:r>
                <a:r>
                  <a:rPr lang="en-US" sz="1600" dirty="0" err="1">
                    <a:solidFill>
                      <a:srgbClr val="040069"/>
                    </a:solidFill>
                    <a:ea typeface="Roboto" panose="02000000000000000000" pitchFamily="2" charset="0"/>
                    <a:hlinkClick r:id="rId4">
                      <a:extLst>
                        <a:ext uri="{A12FA001-AC4F-418D-AE19-62706E023703}">
                          <ahyp:hlinkClr xmlns:ahyp="http://schemas.microsoft.com/office/drawing/2018/hyperlinkcolor" val="tx"/>
                        </a:ext>
                      </a:extLst>
                    </a:hlinkClick>
                  </a:rPr>
                  <a:t>augury.angular.io</a:t>
                </a:r>
                <a:endParaRPr lang="en-US" sz="1600" dirty="0">
                  <a:solidFill>
                    <a:srgbClr val="040069"/>
                  </a:solidFill>
                  <a:ea typeface="Roboto" panose="02000000000000000000" pitchFamily="2" charset="0"/>
                </a:endParaRPr>
              </a:p>
            </p:txBody>
          </p:sp>
        </p:grpSp>
      </p:grpSp>
      <p:pic>
        <p:nvPicPr>
          <p:cNvPr id="15" name="Picture 14">
            <a:extLst>
              <a:ext uri="{FF2B5EF4-FFF2-40B4-BE49-F238E27FC236}">
                <a16:creationId xmlns:a16="http://schemas.microsoft.com/office/drawing/2014/main" id="{B9658005-FE94-A444-A115-42B1C508E2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1342" y="1828800"/>
            <a:ext cx="952500" cy="952500"/>
          </a:xfrm>
          <a:prstGeom prst="rect">
            <a:avLst/>
          </a:prstGeom>
        </p:spPr>
      </p:pic>
      <p:sp>
        <p:nvSpPr>
          <p:cNvPr id="16" name="Rectangle 15">
            <a:extLst>
              <a:ext uri="{FF2B5EF4-FFF2-40B4-BE49-F238E27FC236}">
                <a16:creationId xmlns:a16="http://schemas.microsoft.com/office/drawing/2014/main" id="{0B2AF525-6BA6-DB4A-8A13-A8899934ADB4}"/>
              </a:ext>
            </a:extLst>
          </p:cNvPr>
          <p:cNvSpPr/>
          <p:nvPr/>
        </p:nvSpPr>
        <p:spPr>
          <a:xfrm>
            <a:off x="2945997" y="1966175"/>
            <a:ext cx="3185872" cy="461665"/>
          </a:xfrm>
          <a:prstGeom prst="rect">
            <a:avLst/>
          </a:prstGeom>
        </p:spPr>
        <p:txBody>
          <a:bodyPr wrap="none">
            <a:spAutoFit/>
          </a:bodyPr>
          <a:lstStyle/>
          <a:p>
            <a:r>
              <a:rPr lang="en-US" sz="2400" dirty="0">
                <a:solidFill>
                  <a:srgbClr val="040069"/>
                </a:solidFill>
                <a:ea typeface="Roboto" panose="02000000000000000000" pitchFamily="2" charset="0"/>
              </a:rPr>
              <a:t>Chrome developer tools</a:t>
            </a:r>
          </a:p>
        </p:txBody>
      </p:sp>
      <p:sp>
        <p:nvSpPr>
          <p:cNvPr id="21" name="Rectangle 20">
            <a:extLst>
              <a:ext uri="{FF2B5EF4-FFF2-40B4-BE49-F238E27FC236}">
                <a16:creationId xmlns:a16="http://schemas.microsoft.com/office/drawing/2014/main" id="{E1DFA5FB-F919-7645-BE55-4855E80D0D5D}"/>
              </a:ext>
            </a:extLst>
          </p:cNvPr>
          <p:cNvSpPr/>
          <p:nvPr/>
        </p:nvSpPr>
        <p:spPr>
          <a:xfrm>
            <a:off x="3704616" y="2472882"/>
            <a:ext cx="1858265" cy="338554"/>
          </a:xfrm>
          <a:prstGeom prst="rect">
            <a:avLst/>
          </a:prstGeom>
        </p:spPr>
        <p:txBody>
          <a:bodyPr wrap="none">
            <a:spAutoFit/>
          </a:bodyPr>
          <a:lstStyle/>
          <a:p>
            <a:pPr algn="ctr"/>
            <a:r>
              <a:rPr lang="en-US" sz="1600" dirty="0">
                <a:solidFill>
                  <a:srgbClr val="040069"/>
                </a:solidFill>
                <a:ea typeface="Roboto" panose="02000000000000000000" pitchFamily="2" charset="0"/>
              </a:rPr>
              <a:t>console + debugger </a:t>
            </a:r>
          </a:p>
        </p:txBody>
      </p:sp>
      <p:grpSp>
        <p:nvGrpSpPr>
          <p:cNvPr id="17" name="Group 16">
            <a:extLst>
              <a:ext uri="{FF2B5EF4-FFF2-40B4-BE49-F238E27FC236}">
                <a16:creationId xmlns:a16="http://schemas.microsoft.com/office/drawing/2014/main" id="{7CF34061-746F-F342-BEAB-649128AC0EF5}"/>
              </a:ext>
            </a:extLst>
          </p:cNvPr>
          <p:cNvGrpSpPr/>
          <p:nvPr/>
        </p:nvGrpSpPr>
        <p:grpSpPr>
          <a:xfrm>
            <a:off x="287518" y="125855"/>
            <a:ext cx="8568964" cy="723235"/>
            <a:chOff x="309402" y="61309"/>
            <a:chExt cx="8568964" cy="723235"/>
          </a:xfrm>
        </p:grpSpPr>
        <p:pic>
          <p:nvPicPr>
            <p:cNvPr id="18" name="Picture 17">
              <a:extLst>
                <a:ext uri="{FF2B5EF4-FFF2-40B4-BE49-F238E27FC236}">
                  <a16:creationId xmlns:a16="http://schemas.microsoft.com/office/drawing/2014/main" id="{BA82C947-8BAA-A24B-BCD9-7E8747E19AF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9" name="Group 18">
              <a:extLst>
                <a:ext uri="{FF2B5EF4-FFF2-40B4-BE49-F238E27FC236}">
                  <a16:creationId xmlns:a16="http://schemas.microsoft.com/office/drawing/2014/main" id="{BC68971E-1022-8B44-AE3E-CFB2F6B14F96}"/>
                </a:ext>
              </a:extLst>
            </p:cNvPr>
            <p:cNvGrpSpPr/>
            <p:nvPr/>
          </p:nvGrpSpPr>
          <p:grpSpPr>
            <a:xfrm>
              <a:off x="309402" y="146222"/>
              <a:ext cx="8568964" cy="638322"/>
              <a:chOff x="309402" y="-139528"/>
              <a:chExt cx="8568964" cy="638322"/>
            </a:xfrm>
          </p:grpSpPr>
          <p:sp>
            <p:nvSpPr>
              <p:cNvPr id="20" name="Title 1">
                <a:extLst>
                  <a:ext uri="{FF2B5EF4-FFF2-40B4-BE49-F238E27FC236}">
                    <a16:creationId xmlns:a16="http://schemas.microsoft.com/office/drawing/2014/main" id="{96945AEE-28AB-ED44-B68D-E702C2B95F21}"/>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debugging</a:t>
                </a:r>
              </a:p>
            </p:txBody>
          </p:sp>
          <p:cxnSp>
            <p:nvCxnSpPr>
              <p:cNvPr id="22" name="Straight Connector 21">
                <a:extLst>
                  <a:ext uri="{FF2B5EF4-FFF2-40B4-BE49-F238E27FC236}">
                    <a16:creationId xmlns:a16="http://schemas.microsoft.com/office/drawing/2014/main" id="{B7A34540-66EC-BD45-8CBD-113996F9479E}"/>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033706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6EDD03B-4220-E345-A73B-6BD7761328CD}"/>
              </a:ext>
            </a:extLst>
          </p:cNvPr>
          <p:cNvGrpSpPr/>
          <p:nvPr/>
        </p:nvGrpSpPr>
        <p:grpSpPr>
          <a:xfrm>
            <a:off x="287518" y="125855"/>
            <a:ext cx="8568964" cy="723235"/>
            <a:chOff x="309402" y="61309"/>
            <a:chExt cx="8568964" cy="723235"/>
          </a:xfrm>
        </p:grpSpPr>
        <p:pic>
          <p:nvPicPr>
            <p:cNvPr id="33" name="Picture 32">
              <a:extLst>
                <a:ext uri="{FF2B5EF4-FFF2-40B4-BE49-F238E27FC236}">
                  <a16:creationId xmlns:a16="http://schemas.microsoft.com/office/drawing/2014/main" id="{0E2A01FD-8048-FA42-9D03-D3858C2FB4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34" name="Group 33">
              <a:extLst>
                <a:ext uri="{FF2B5EF4-FFF2-40B4-BE49-F238E27FC236}">
                  <a16:creationId xmlns:a16="http://schemas.microsoft.com/office/drawing/2014/main" id="{E783EB3C-C4E8-5C4B-970F-B6235EB06004}"/>
                </a:ext>
              </a:extLst>
            </p:cNvPr>
            <p:cNvGrpSpPr/>
            <p:nvPr/>
          </p:nvGrpSpPr>
          <p:grpSpPr>
            <a:xfrm>
              <a:off x="309402" y="146222"/>
              <a:ext cx="8568964" cy="638322"/>
              <a:chOff x="309402" y="-139528"/>
              <a:chExt cx="8568964" cy="638322"/>
            </a:xfrm>
          </p:grpSpPr>
          <p:sp>
            <p:nvSpPr>
              <p:cNvPr id="35" name="Title 1">
                <a:extLst>
                  <a:ext uri="{FF2B5EF4-FFF2-40B4-BE49-F238E27FC236}">
                    <a16:creationId xmlns:a16="http://schemas.microsoft.com/office/drawing/2014/main" id="{F454E6EB-5825-BA47-BB8B-97A76643CF5E}"/>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a:t>
                </a:r>
              </a:p>
            </p:txBody>
          </p:sp>
          <p:cxnSp>
            <p:nvCxnSpPr>
              <p:cNvPr id="36" name="Straight Connector 35">
                <a:extLst>
                  <a:ext uri="{FF2B5EF4-FFF2-40B4-BE49-F238E27FC236}">
                    <a16:creationId xmlns:a16="http://schemas.microsoft.com/office/drawing/2014/main" id="{202097D7-AA34-1F41-915E-EFB5CAAB9734}"/>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
        <p:nvSpPr>
          <p:cNvPr id="5" name="TextBox 4">
            <a:extLst>
              <a:ext uri="{FF2B5EF4-FFF2-40B4-BE49-F238E27FC236}">
                <a16:creationId xmlns:a16="http://schemas.microsoft.com/office/drawing/2014/main" id="{EF64D2DE-8847-CE4B-AB64-9DC45830CC1C}"/>
              </a:ext>
            </a:extLst>
          </p:cNvPr>
          <p:cNvSpPr txBox="1"/>
          <p:nvPr/>
        </p:nvSpPr>
        <p:spPr>
          <a:xfrm>
            <a:off x="3393023" y="2626667"/>
            <a:ext cx="2357954" cy="461665"/>
          </a:xfrm>
          <a:prstGeom prst="rect">
            <a:avLst/>
          </a:prstGeom>
          <a:noFill/>
        </p:spPr>
        <p:txBody>
          <a:bodyPr wrap="none" rtlCol="0">
            <a:spAutoFit/>
          </a:bodyPr>
          <a:lstStyle/>
          <a:p>
            <a:pPr algn="ctr"/>
            <a:r>
              <a:rPr lang="en-US" sz="2400" dirty="0">
                <a:solidFill>
                  <a:srgbClr val="040069"/>
                </a:solidFill>
                <a:hlinkClick r:id="rId4">
                  <a:extLst>
                    <a:ext uri="{A12FA001-AC4F-418D-AE19-62706E023703}">
                      <ahyp:hlinkClr xmlns:ahyp="http://schemas.microsoft.com/office/drawing/2018/hyperlinkcolor" val="tx"/>
                    </a:ext>
                  </a:extLst>
                </a:hlinkClick>
              </a:rPr>
              <a:t>https://</a:t>
            </a:r>
            <a:r>
              <a:rPr lang="en-US" sz="2400" dirty="0" err="1">
                <a:solidFill>
                  <a:srgbClr val="040069"/>
                </a:solidFill>
                <a:hlinkClick r:id="rId4">
                  <a:extLst>
                    <a:ext uri="{A12FA001-AC4F-418D-AE19-62706E023703}">
                      <ahyp:hlinkClr xmlns:ahyp="http://schemas.microsoft.com/office/drawing/2018/hyperlinkcolor" val="tx"/>
                    </a:ext>
                  </a:extLst>
                </a:hlinkClick>
              </a:rPr>
              <a:t>angular.io</a:t>
            </a:r>
            <a:endParaRPr lang="en-US" sz="2400" dirty="0">
              <a:solidFill>
                <a:srgbClr val="040069"/>
              </a:solidFill>
            </a:endParaRPr>
          </a:p>
        </p:txBody>
      </p:sp>
    </p:spTree>
    <p:extLst>
      <p:ext uri="{BB962C8B-B14F-4D97-AF65-F5344CB8AC3E}">
        <p14:creationId xmlns:p14="http://schemas.microsoft.com/office/powerpoint/2010/main" val="672759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A958EB-3C33-0446-85A1-045558AEB13F}"/>
              </a:ext>
            </a:extLst>
          </p:cNvPr>
          <p:cNvGrpSpPr/>
          <p:nvPr/>
        </p:nvGrpSpPr>
        <p:grpSpPr>
          <a:xfrm>
            <a:off x="772437" y="1071900"/>
            <a:ext cx="7642894" cy="4177717"/>
            <a:chOff x="519594" y="1151739"/>
            <a:chExt cx="7366058" cy="4177717"/>
          </a:xfrm>
        </p:grpSpPr>
        <p:sp>
          <p:nvSpPr>
            <p:cNvPr id="14" name="Rounded Rectangle 13">
              <a:extLst>
                <a:ext uri="{FF2B5EF4-FFF2-40B4-BE49-F238E27FC236}">
                  <a16:creationId xmlns:a16="http://schemas.microsoft.com/office/drawing/2014/main" id="{837CFA9D-42CF-C04F-BB45-EFEC98DF6687}"/>
                </a:ext>
              </a:extLst>
            </p:cNvPr>
            <p:cNvSpPr/>
            <p:nvPr/>
          </p:nvSpPr>
          <p:spPr>
            <a:xfrm>
              <a:off x="519594" y="1151739"/>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BBCA7B0-4749-B946-BA9D-9D6C5775FCAA}"/>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11" name="Group 10">
            <a:extLst>
              <a:ext uri="{FF2B5EF4-FFF2-40B4-BE49-F238E27FC236}">
                <a16:creationId xmlns:a16="http://schemas.microsoft.com/office/drawing/2014/main" id="{61828A7C-B17E-0C4D-B712-3DC7B4F5EC1E}"/>
              </a:ext>
            </a:extLst>
          </p:cNvPr>
          <p:cNvGrpSpPr/>
          <p:nvPr/>
        </p:nvGrpSpPr>
        <p:grpSpPr>
          <a:xfrm>
            <a:off x="309402" y="61309"/>
            <a:ext cx="8568964" cy="723235"/>
            <a:chOff x="309402" y="61309"/>
            <a:chExt cx="8568964" cy="723235"/>
          </a:xfrm>
        </p:grpSpPr>
        <p:pic>
          <p:nvPicPr>
            <p:cNvPr id="15" name="Picture 14">
              <a:extLst>
                <a:ext uri="{FF2B5EF4-FFF2-40B4-BE49-F238E27FC236}">
                  <a16:creationId xmlns:a16="http://schemas.microsoft.com/office/drawing/2014/main" id="{61154903-E570-3744-9383-C9CEBA155F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6" name="Group 15">
              <a:extLst>
                <a:ext uri="{FF2B5EF4-FFF2-40B4-BE49-F238E27FC236}">
                  <a16:creationId xmlns:a16="http://schemas.microsoft.com/office/drawing/2014/main" id="{8CB7C7E7-3DD3-1243-9674-3F67DD3486E2}"/>
                </a:ext>
              </a:extLst>
            </p:cNvPr>
            <p:cNvGrpSpPr/>
            <p:nvPr/>
          </p:nvGrpSpPr>
          <p:grpSpPr>
            <a:xfrm>
              <a:off x="309402" y="146222"/>
              <a:ext cx="8568964" cy="638322"/>
              <a:chOff x="309402" y="-139528"/>
              <a:chExt cx="8568964" cy="638322"/>
            </a:xfrm>
          </p:grpSpPr>
          <p:sp>
            <p:nvSpPr>
              <p:cNvPr id="17" name="Title 1">
                <a:extLst>
                  <a:ext uri="{FF2B5EF4-FFF2-40B4-BE49-F238E27FC236}">
                    <a16:creationId xmlns:a16="http://schemas.microsoft.com/office/drawing/2014/main" id="{8BA23419-6F90-0F4B-AE72-6A51F877C855}"/>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19" name="Straight Connector 18">
                <a:extLst>
                  <a:ext uri="{FF2B5EF4-FFF2-40B4-BE49-F238E27FC236}">
                    <a16:creationId xmlns:a16="http://schemas.microsoft.com/office/drawing/2014/main" id="{EAACA5B1-18FA-9A4D-92FF-6B717A2B99B6}"/>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995690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72437" y="1071900"/>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sp>
        <p:nvSpPr>
          <p:cNvPr id="37" name="Rounded Rectangle 36">
            <a:extLst>
              <a:ext uri="{FF2B5EF4-FFF2-40B4-BE49-F238E27FC236}">
                <a16:creationId xmlns:a16="http://schemas.microsoft.com/office/drawing/2014/main" id="{2C7CFD2A-58FC-0246-9958-FB1E8CC69DDD}"/>
              </a:ext>
            </a:extLst>
          </p:cNvPr>
          <p:cNvSpPr/>
          <p:nvPr/>
        </p:nvSpPr>
        <p:spPr>
          <a:xfrm>
            <a:off x="1053878" y="1755744"/>
            <a:ext cx="2122415" cy="1501630"/>
          </a:xfrm>
          <a:prstGeom prst="roundRect">
            <a:avLst>
              <a:gd name="adj" fmla="val 8846"/>
            </a:avLst>
          </a:prstGeom>
          <a:solidFill>
            <a:srgbClr val="C00000">
              <a:alpha val="5000"/>
            </a:srgbClr>
          </a:solidFill>
          <a:ln w="222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2ED358DE-F5A2-8449-9697-A6F888755DC1}"/>
              </a:ext>
            </a:extLst>
          </p:cNvPr>
          <p:cNvSpPr/>
          <p:nvPr/>
        </p:nvSpPr>
        <p:spPr>
          <a:xfrm>
            <a:off x="5967706" y="1755744"/>
            <a:ext cx="2122415" cy="1501630"/>
          </a:xfrm>
          <a:prstGeom prst="roundRect">
            <a:avLst>
              <a:gd name="adj" fmla="val 6052"/>
            </a:avLst>
          </a:prstGeom>
          <a:solidFill>
            <a:srgbClr val="C00000">
              <a:alpha val="5000"/>
            </a:srgbClr>
          </a:solidFill>
          <a:ln w="222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48618" y="1765069"/>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16" name="Group 15">
            <a:extLst>
              <a:ext uri="{FF2B5EF4-FFF2-40B4-BE49-F238E27FC236}">
                <a16:creationId xmlns:a16="http://schemas.microsoft.com/office/drawing/2014/main" id="{1A882DEA-A8FD-9346-9BBE-38DE49D6EAF1}"/>
              </a:ext>
            </a:extLst>
          </p:cNvPr>
          <p:cNvGrpSpPr/>
          <p:nvPr/>
        </p:nvGrpSpPr>
        <p:grpSpPr>
          <a:xfrm>
            <a:off x="309402" y="61309"/>
            <a:ext cx="8568964" cy="723235"/>
            <a:chOff x="309402" y="61309"/>
            <a:chExt cx="8568964" cy="723235"/>
          </a:xfrm>
        </p:grpSpPr>
        <p:pic>
          <p:nvPicPr>
            <p:cNvPr id="17" name="Picture 16">
              <a:extLst>
                <a:ext uri="{FF2B5EF4-FFF2-40B4-BE49-F238E27FC236}">
                  <a16:creationId xmlns:a16="http://schemas.microsoft.com/office/drawing/2014/main" id="{DD5AE089-405B-BB4B-B93E-9C206BCF8A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8" name="Group 17">
              <a:extLst>
                <a:ext uri="{FF2B5EF4-FFF2-40B4-BE49-F238E27FC236}">
                  <a16:creationId xmlns:a16="http://schemas.microsoft.com/office/drawing/2014/main" id="{60FD1521-FAE4-CD45-91CD-D2DFEEA37EFB}"/>
                </a:ext>
              </a:extLst>
            </p:cNvPr>
            <p:cNvGrpSpPr/>
            <p:nvPr/>
          </p:nvGrpSpPr>
          <p:grpSpPr>
            <a:xfrm>
              <a:off x="309402" y="146222"/>
              <a:ext cx="8568964" cy="638322"/>
              <a:chOff x="309402" y="-139528"/>
              <a:chExt cx="8568964" cy="638322"/>
            </a:xfrm>
          </p:grpSpPr>
          <p:sp>
            <p:nvSpPr>
              <p:cNvPr id="19" name="Title 1">
                <a:extLst>
                  <a:ext uri="{FF2B5EF4-FFF2-40B4-BE49-F238E27FC236}">
                    <a16:creationId xmlns:a16="http://schemas.microsoft.com/office/drawing/2014/main" id="{3A133041-AD99-9F45-9232-2C3052536300}"/>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20" name="Straight Connector 19">
                <a:extLst>
                  <a:ext uri="{FF2B5EF4-FFF2-40B4-BE49-F238E27FC236}">
                    <a16:creationId xmlns:a16="http://schemas.microsoft.com/office/drawing/2014/main" id="{ED1B0F38-CDF0-1246-A326-2AEB2F6F8E42}"/>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219415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72437" y="1071900"/>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sp>
        <p:nvSpPr>
          <p:cNvPr id="37" name="Rounded Rectangle 36">
            <a:extLst>
              <a:ext uri="{FF2B5EF4-FFF2-40B4-BE49-F238E27FC236}">
                <a16:creationId xmlns:a16="http://schemas.microsoft.com/office/drawing/2014/main" id="{2C7CFD2A-58FC-0246-9958-FB1E8CC69DDD}"/>
              </a:ext>
            </a:extLst>
          </p:cNvPr>
          <p:cNvSpPr/>
          <p:nvPr/>
        </p:nvSpPr>
        <p:spPr>
          <a:xfrm>
            <a:off x="1053878" y="1755744"/>
            <a:ext cx="2122415" cy="1501630"/>
          </a:xfrm>
          <a:prstGeom prst="roundRect">
            <a:avLst>
              <a:gd name="adj" fmla="val 8846"/>
            </a:avLst>
          </a:prstGeom>
          <a:solidFill>
            <a:srgbClr val="C00000">
              <a:alpha val="5000"/>
            </a:srgbClr>
          </a:solidFill>
          <a:ln w="222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2ED358DE-F5A2-8449-9697-A6F888755DC1}"/>
              </a:ext>
            </a:extLst>
          </p:cNvPr>
          <p:cNvSpPr/>
          <p:nvPr/>
        </p:nvSpPr>
        <p:spPr>
          <a:xfrm>
            <a:off x="5967706" y="1755744"/>
            <a:ext cx="2122415" cy="1501630"/>
          </a:xfrm>
          <a:prstGeom prst="roundRect">
            <a:avLst>
              <a:gd name="adj" fmla="val 6052"/>
            </a:avLst>
          </a:prstGeom>
          <a:solidFill>
            <a:srgbClr val="C00000">
              <a:alpha val="5000"/>
            </a:srgbClr>
          </a:solidFill>
          <a:ln w="222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48618" y="1765069"/>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16" name="Group 15">
            <a:extLst>
              <a:ext uri="{FF2B5EF4-FFF2-40B4-BE49-F238E27FC236}">
                <a16:creationId xmlns:a16="http://schemas.microsoft.com/office/drawing/2014/main" id="{9A350126-968E-394F-964D-81AFD7CB5D10}"/>
              </a:ext>
            </a:extLst>
          </p:cNvPr>
          <p:cNvGrpSpPr/>
          <p:nvPr/>
        </p:nvGrpSpPr>
        <p:grpSpPr>
          <a:xfrm>
            <a:off x="309402" y="61309"/>
            <a:ext cx="8568964" cy="723235"/>
            <a:chOff x="309402" y="61309"/>
            <a:chExt cx="8568964" cy="723235"/>
          </a:xfrm>
        </p:grpSpPr>
        <p:pic>
          <p:nvPicPr>
            <p:cNvPr id="17" name="Picture 16">
              <a:extLst>
                <a:ext uri="{FF2B5EF4-FFF2-40B4-BE49-F238E27FC236}">
                  <a16:creationId xmlns:a16="http://schemas.microsoft.com/office/drawing/2014/main" id="{345920CF-6A33-9A46-B45E-74E627FBDA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18" name="Group 17">
              <a:extLst>
                <a:ext uri="{FF2B5EF4-FFF2-40B4-BE49-F238E27FC236}">
                  <a16:creationId xmlns:a16="http://schemas.microsoft.com/office/drawing/2014/main" id="{8F2BB561-9536-DD4B-A55B-7797424D948F}"/>
                </a:ext>
              </a:extLst>
            </p:cNvPr>
            <p:cNvGrpSpPr/>
            <p:nvPr/>
          </p:nvGrpSpPr>
          <p:grpSpPr>
            <a:xfrm>
              <a:off x="309402" y="146222"/>
              <a:ext cx="8568964" cy="638322"/>
              <a:chOff x="309402" y="-139528"/>
              <a:chExt cx="8568964" cy="638322"/>
            </a:xfrm>
          </p:grpSpPr>
          <p:sp>
            <p:nvSpPr>
              <p:cNvPr id="19" name="Title 1">
                <a:extLst>
                  <a:ext uri="{FF2B5EF4-FFF2-40B4-BE49-F238E27FC236}">
                    <a16:creationId xmlns:a16="http://schemas.microsoft.com/office/drawing/2014/main" id="{5788E560-2F48-0945-8EE3-96D51ADD2AFD}"/>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20" name="Straight Connector 19">
                <a:extLst>
                  <a:ext uri="{FF2B5EF4-FFF2-40B4-BE49-F238E27FC236}">
                    <a16:creationId xmlns:a16="http://schemas.microsoft.com/office/drawing/2014/main" id="{CDE9B2A7-5DA7-0B43-A54E-F234CEAC394C}"/>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981252575"/>
      </p:ext>
    </p:extLst>
  </p:cSld>
  <p:clrMapOvr>
    <a:masterClrMapping/>
  </p:clrMapOvr>
  <mc:AlternateContent xmlns:mc="http://schemas.openxmlformats.org/markup-compatibility/2006" xmlns:p14="http://schemas.microsoft.com/office/powerpoint/2010/main">
    <mc:Choice Requires="p14">
      <p:transition p14:dur="10" advClick="0" advTm="500"/>
    </mc:Choice>
    <mc:Fallback xmlns="">
      <p:transition advClick="0"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37"/>
                                        </p:tgtEl>
                                      </p:cBhvr>
                                    </p:animEffect>
                                    <p:set>
                                      <p:cBhvr>
                                        <p:cTn id="7" dur="1" fill="hold">
                                          <p:stCondLst>
                                            <p:cond delay="9"/>
                                          </p:stCondLst>
                                        </p:cTn>
                                        <p:tgtEl>
                                          <p:spTgt spid="3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
                                        <p:tgtEl>
                                          <p:spTgt spid="39"/>
                                        </p:tgtEl>
                                      </p:cBhvr>
                                    </p:animEffect>
                                    <p:set>
                                      <p:cBhvr>
                                        <p:cTn id="10" dur="1" fill="hold">
                                          <p:stCondLst>
                                            <p:cond delay="9"/>
                                          </p:stCondLst>
                                        </p:cTn>
                                        <p:tgtEl>
                                          <p:spTgt spid="39"/>
                                        </p:tgtEl>
                                        <p:attrNameLst>
                                          <p:attrName>style.visibility</p:attrName>
                                        </p:attrNameLst>
                                      </p:cBhvr>
                                      <p:to>
                                        <p:strVal val="hidden"/>
                                      </p:to>
                                    </p:set>
                                  </p:childTnLst>
                                </p:cTn>
                              </p:par>
                              <p:par>
                                <p:cTn id="11" presetID="6" presetClass="emph" presetSubtype="0" fill="hold" nodeType="withEffect">
                                  <p:stCondLst>
                                    <p:cond delay="0"/>
                                  </p:stCondLst>
                                  <p:childTnLst>
                                    <p:animScale>
                                      <p:cBhvr>
                                        <p:cTn id="12" dur="500" fill="hold"/>
                                        <p:tgtEl>
                                          <p:spTgt spid="31"/>
                                        </p:tgtEl>
                                      </p:cBhvr>
                                      <p:by x="200000" y="200000"/>
                                    </p:animScale>
                                  </p:childTnLst>
                                </p:cTn>
                              </p:par>
                              <p:par>
                                <p:cTn id="13" presetID="6" presetClass="emph" presetSubtype="0" fill="hold" nodeType="withEffect">
                                  <p:stCondLst>
                                    <p:cond delay="0"/>
                                  </p:stCondLst>
                                  <p:childTnLst>
                                    <p:animScale>
                                      <p:cBhvr>
                                        <p:cTn id="14" dur="500" fill="hold"/>
                                        <p:tgtEl>
                                          <p:spTgt spid="3"/>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AF2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56974A2-7819-174A-85A8-752E6CC9553F}"/>
              </a:ext>
            </a:extLst>
          </p:cNvPr>
          <p:cNvGrpSpPr/>
          <p:nvPr/>
        </p:nvGrpSpPr>
        <p:grpSpPr>
          <a:xfrm>
            <a:off x="-2464929" y="-163434"/>
            <a:ext cx="15285788" cy="8355434"/>
            <a:chOff x="519594" y="1140903"/>
            <a:chExt cx="7366058" cy="4177717"/>
          </a:xfrm>
        </p:grpSpPr>
        <p:sp>
          <p:nvSpPr>
            <p:cNvPr id="43" name="Rounded Rectangle 42">
              <a:extLst>
                <a:ext uri="{FF2B5EF4-FFF2-40B4-BE49-F238E27FC236}">
                  <a16:creationId xmlns:a16="http://schemas.microsoft.com/office/drawing/2014/main" id="{F9CCED02-8751-5F41-B2F6-152F8198499F}"/>
                </a:ext>
              </a:extLst>
            </p:cNvPr>
            <p:cNvSpPr/>
            <p:nvPr/>
          </p:nvSpPr>
          <p:spPr>
            <a:xfrm>
              <a:off x="519594" y="1140903"/>
              <a:ext cx="7366058" cy="4177717"/>
            </a:xfrm>
            <a:prstGeom prst="roundRect">
              <a:avLst>
                <a:gd name="adj" fmla="val 2812"/>
              </a:avLst>
            </a:prstGeom>
            <a:solidFill>
              <a:schemeClr val="bg1">
                <a:alpha val="80000"/>
              </a:scheme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18601D86-7FAA-C345-A7C6-4044CA6E6C0D}"/>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5AE5F98C-764A-4241-B071-035C91578137}"/>
              </a:ext>
            </a:extLst>
          </p:cNvPr>
          <p:cNvGrpSpPr/>
          <p:nvPr/>
        </p:nvGrpSpPr>
        <p:grpSpPr>
          <a:xfrm>
            <a:off x="2449585" y="1011023"/>
            <a:ext cx="4244830" cy="3003260"/>
            <a:chOff x="2373179" y="1699183"/>
            <a:chExt cx="4244830" cy="3003260"/>
          </a:xfrm>
        </p:grpSpPr>
        <p:sp>
          <p:nvSpPr>
            <p:cNvPr id="38" name="Rounded Rectangle 37">
              <a:extLst>
                <a:ext uri="{FF2B5EF4-FFF2-40B4-BE49-F238E27FC236}">
                  <a16:creationId xmlns:a16="http://schemas.microsoft.com/office/drawing/2014/main" id="{D0BF5528-9B49-2E4E-B7F6-33C4CF573ABF}"/>
                </a:ext>
              </a:extLst>
            </p:cNvPr>
            <p:cNvSpPr/>
            <p:nvPr/>
          </p:nvSpPr>
          <p:spPr>
            <a:xfrm>
              <a:off x="2373179" y="1699183"/>
              <a:ext cx="4244830" cy="3003260"/>
            </a:xfrm>
            <a:prstGeom prst="roundRect">
              <a:avLst>
                <a:gd name="adj" fmla="val 6611"/>
              </a:avLst>
            </a:prstGeom>
            <a:solidFill>
              <a:srgbClr val="C00000">
                <a:alpha val="5000"/>
              </a:srgbClr>
            </a:solidFill>
            <a:ln w="444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2504177" y="1765070"/>
              <a:ext cx="2254015" cy="523220"/>
            </a:xfrm>
            <a:prstGeom prst="rect">
              <a:avLst/>
            </a:prstGeom>
          </p:spPr>
          <p:txBody>
            <a:bodyPr wrap="none">
              <a:spAutoFit/>
            </a:bodyPr>
            <a:lstStyle/>
            <a:p>
              <a:r>
                <a:rPr lang="en-US" sz="2800" dirty="0">
                  <a:solidFill>
                    <a:srgbClr val="C00000"/>
                  </a:solidFill>
                  <a:latin typeface="Droid Sans Mono"/>
                </a:rPr>
                <a:t>@Component</a:t>
              </a:r>
              <a:endParaRPr lang="en-US" sz="2800" dirty="0">
                <a:solidFill>
                  <a:srgbClr val="C00000"/>
                </a:solidFill>
              </a:endParaRPr>
            </a:p>
          </p:txBody>
        </p:sp>
      </p:grpSp>
      <p:grpSp>
        <p:nvGrpSpPr>
          <p:cNvPr id="24" name="Group 23">
            <a:extLst>
              <a:ext uri="{FF2B5EF4-FFF2-40B4-BE49-F238E27FC236}">
                <a16:creationId xmlns:a16="http://schemas.microsoft.com/office/drawing/2014/main" id="{CF04ABEC-2C00-7842-834B-DC550AA68A79}"/>
              </a:ext>
            </a:extLst>
          </p:cNvPr>
          <p:cNvGrpSpPr/>
          <p:nvPr/>
        </p:nvGrpSpPr>
        <p:grpSpPr>
          <a:xfrm>
            <a:off x="2721563" y="2151351"/>
            <a:ext cx="3700874" cy="1308640"/>
            <a:chOff x="2721863" y="1839913"/>
            <a:chExt cx="3700874" cy="1308640"/>
          </a:xfrm>
        </p:grpSpPr>
        <p:grpSp>
          <p:nvGrpSpPr>
            <p:cNvPr id="25" name="Group 24">
              <a:extLst>
                <a:ext uri="{FF2B5EF4-FFF2-40B4-BE49-F238E27FC236}">
                  <a16:creationId xmlns:a16="http://schemas.microsoft.com/office/drawing/2014/main" id="{1D8BEEE7-1DC9-EE47-AA0E-92C947C47107}"/>
                </a:ext>
              </a:extLst>
            </p:cNvPr>
            <p:cNvGrpSpPr/>
            <p:nvPr/>
          </p:nvGrpSpPr>
          <p:grpSpPr>
            <a:xfrm>
              <a:off x="2721863" y="1839913"/>
              <a:ext cx="1460269" cy="1308640"/>
              <a:chOff x="2744086" y="1786850"/>
              <a:chExt cx="1460269" cy="1308640"/>
            </a:xfrm>
          </p:grpSpPr>
          <p:sp>
            <p:nvSpPr>
              <p:cNvPr id="30" name="Rounded Rectangle 29">
                <a:extLst>
                  <a:ext uri="{FF2B5EF4-FFF2-40B4-BE49-F238E27FC236}">
                    <a16:creationId xmlns:a16="http://schemas.microsoft.com/office/drawing/2014/main" id="{FD44AA2A-5B30-3F4F-A703-8798FB24163E}"/>
                  </a:ext>
                </a:extLst>
              </p:cNvPr>
              <p:cNvSpPr/>
              <p:nvPr/>
            </p:nvSpPr>
            <p:spPr>
              <a:xfrm>
                <a:off x="2744086" y="1786850"/>
                <a:ext cx="1460269" cy="1308640"/>
              </a:xfrm>
              <a:prstGeom prst="roundRect">
                <a:avLst>
                  <a:gd name="adj" fmla="val 6611"/>
                </a:avLst>
              </a:prstGeom>
              <a:solidFill>
                <a:srgbClr val="1976D2">
                  <a:alpha val="5000"/>
                </a:srgbClr>
              </a:solidFill>
              <a:ln w="254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4D327DA4-9D38-FF46-920C-8D0C8F199E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5" name="TextBox 34">
                <a:extLst>
                  <a:ext uri="{FF2B5EF4-FFF2-40B4-BE49-F238E27FC236}">
                    <a16:creationId xmlns:a16="http://schemas.microsoft.com/office/drawing/2014/main" id="{C21AB519-EC55-664C-9B8C-BE7017AE7398}"/>
                  </a:ext>
                </a:extLst>
              </p:cNvPr>
              <p:cNvSpPr txBox="1"/>
              <p:nvPr/>
            </p:nvSpPr>
            <p:spPr>
              <a:xfrm>
                <a:off x="2984341" y="1826409"/>
                <a:ext cx="979756" cy="338554"/>
              </a:xfrm>
              <a:prstGeom prst="rect">
                <a:avLst/>
              </a:prstGeom>
              <a:noFill/>
            </p:spPr>
            <p:txBody>
              <a:bodyPr wrap="none" rtlCol="0">
                <a:spAutoFit/>
              </a:bodyPr>
              <a:lstStyle/>
              <a:p>
                <a:pPr algn="ctr"/>
                <a:r>
                  <a:rPr lang="en-US" sz="1600" dirty="0">
                    <a:solidFill>
                      <a:srgbClr val="0D47A1"/>
                    </a:solidFill>
                    <a:latin typeface="Roboto" panose="02000000000000000000" pitchFamily="2" charset="0"/>
                    <a:ea typeface="Roboto" panose="02000000000000000000" pitchFamily="2" charset="0"/>
                  </a:rPr>
                  <a:t>&lt; class &gt;</a:t>
                </a:r>
              </a:p>
            </p:txBody>
          </p:sp>
        </p:grpSp>
        <p:grpSp>
          <p:nvGrpSpPr>
            <p:cNvPr id="26" name="Group 25">
              <a:extLst>
                <a:ext uri="{FF2B5EF4-FFF2-40B4-BE49-F238E27FC236}">
                  <a16:creationId xmlns:a16="http://schemas.microsoft.com/office/drawing/2014/main" id="{435A4A20-71A5-8F40-9BE3-8815E2271833}"/>
                </a:ext>
              </a:extLst>
            </p:cNvPr>
            <p:cNvGrpSpPr/>
            <p:nvPr/>
          </p:nvGrpSpPr>
          <p:grpSpPr>
            <a:xfrm>
              <a:off x="4962468" y="1839913"/>
              <a:ext cx="1460269" cy="1308640"/>
              <a:chOff x="4921821" y="1758027"/>
              <a:chExt cx="1460269" cy="1308640"/>
            </a:xfrm>
          </p:grpSpPr>
          <p:sp>
            <p:nvSpPr>
              <p:cNvPr id="27" name="Rounded Rectangle 26">
                <a:extLst>
                  <a:ext uri="{FF2B5EF4-FFF2-40B4-BE49-F238E27FC236}">
                    <a16:creationId xmlns:a16="http://schemas.microsoft.com/office/drawing/2014/main" id="{255573DC-C92E-7840-B964-982EF764054F}"/>
                  </a:ext>
                </a:extLst>
              </p:cNvPr>
              <p:cNvSpPr/>
              <p:nvPr/>
            </p:nvSpPr>
            <p:spPr>
              <a:xfrm>
                <a:off x="4921821" y="1758027"/>
                <a:ext cx="1460269" cy="1308640"/>
              </a:xfrm>
              <a:prstGeom prst="roundRect">
                <a:avLst>
                  <a:gd name="adj" fmla="val 6611"/>
                </a:avLst>
              </a:prstGeom>
              <a:solidFill>
                <a:srgbClr val="D45835">
                  <a:alpha val="5000"/>
                </a:srgbClr>
              </a:solidFill>
              <a:ln w="254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HTML5_logo.png">
                <a:extLst>
                  <a:ext uri="{FF2B5EF4-FFF2-40B4-BE49-F238E27FC236}">
                    <a16:creationId xmlns:a16="http://schemas.microsoft.com/office/drawing/2014/main" id="{9CC0C7B4-3C58-4146-B5B1-6016F79802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9" name="TextBox 28">
                <a:extLst>
                  <a:ext uri="{FF2B5EF4-FFF2-40B4-BE49-F238E27FC236}">
                    <a16:creationId xmlns:a16="http://schemas.microsoft.com/office/drawing/2014/main" id="{FD157199-C43C-4249-994A-CFC7FF7CFC54}"/>
                  </a:ext>
                </a:extLst>
              </p:cNvPr>
              <p:cNvSpPr txBox="1"/>
              <p:nvPr/>
            </p:nvSpPr>
            <p:spPr>
              <a:xfrm>
                <a:off x="4997768" y="1797586"/>
                <a:ext cx="1308371" cy="338554"/>
              </a:xfrm>
              <a:prstGeom prst="rect">
                <a:avLst/>
              </a:prstGeom>
              <a:noFill/>
            </p:spPr>
            <p:txBody>
              <a:bodyPr wrap="none" rtlCol="0">
                <a:spAutoFit/>
              </a:bodyPr>
              <a:lstStyle/>
              <a:p>
                <a:pPr algn="ctr"/>
                <a:r>
                  <a:rPr lang="en-US" sz="1600" dirty="0">
                    <a:solidFill>
                      <a:srgbClr val="D45835"/>
                    </a:solidFill>
                    <a:latin typeface="Roboto" panose="02000000000000000000" pitchFamily="2" charset="0"/>
                    <a:ea typeface="Roboto" panose="02000000000000000000" pitchFamily="2" charset="0"/>
                  </a:rPr>
                  <a:t>&lt; template &gt;</a:t>
                </a:r>
              </a:p>
            </p:txBody>
          </p:sp>
        </p:grpSp>
      </p:grpSp>
      <p:grpSp>
        <p:nvGrpSpPr>
          <p:cNvPr id="23" name="Group 22">
            <a:extLst>
              <a:ext uri="{FF2B5EF4-FFF2-40B4-BE49-F238E27FC236}">
                <a16:creationId xmlns:a16="http://schemas.microsoft.com/office/drawing/2014/main" id="{DB4915ED-5535-C44E-B944-2A5901C38880}"/>
              </a:ext>
            </a:extLst>
          </p:cNvPr>
          <p:cNvGrpSpPr/>
          <p:nvPr/>
        </p:nvGrpSpPr>
        <p:grpSpPr>
          <a:xfrm>
            <a:off x="309402" y="61309"/>
            <a:ext cx="8568964" cy="723235"/>
            <a:chOff x="309402" y="61309"/>
            <a:chExt cx="8568964" cy="723235"/>
          </a:xfrm>
        </p:grpSpPr>
        <p:pic>
          <p:nvPicPr>
            <p:cNvPr id="37" name="Picture 36">
              <a:extLst>
                <a:ext uri="{FF2B5EF4-FFF2-40B4-BE49-F238E27FC236}">
                  <a16:creationId xmlns:a16="http://schemas.microsoft.com/office/drawing/2014/main" id="{998DB0A8-7220-954F-ACF6-CEAFC0FCF9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6974" y="61309"/>
              <a:ext cx="577942" cy="577942"/>
            </a:xfrm>
            <a:prstGeom prst="rect">
              <a:avLst/>
            </a:prstGeom>
            <a:ln>
              <a:noFill/>
            </a:ln>
            <a:effectLst>
              <a:outerShdw blurRad="12700" dist="25400" dir="2700000" algn="tl" rotWithShape="0">
                <a:schemeClr val="bg1">
                  <a:alpha val="40000"/>
                </a:schemeClr>
              </a:outerShdw>
            </a:effectLst>
          </p:spPr>
        </p:pic>
        <p:grpSp>
          <p:nvGrpSpPr>
            <p:cNvPr id="39" name="Group 38">
              <a:extLst>
                <a:ext uri="{FF2B5EF4-FFF2-40B4-BE49-F238E27FC236}">
                  <a16:creationId xmlns:a16="http://schemas.microsoft.com/office/drawing/2014/main" id="{18E20796-7D06-7641-A834-5E6E068C5B7C}"/>
                </a:ext>
              </a:extLst>
            </p:cNvPr>
            <p:cNvGrpSpPr/>
            <p:nvPr/>
          </p:nvGrpSpPr>
          <p:grpSpPr>
            <a:xfrm>
              <a:off x="309402" y="146222"/>
              <a:ext cx="8568964" cy="638322"/>
              <a:chOff x="309402" y="-139528"/>
              <a:chExt cx="8568964" cy="638322"/>
            </a:xfrm>
          </p:grpSpPr>
          <p:sp>
            <p:nvSpPr>
              <p:cNvPr id="40" name="Title 1">
                <a:extLst>
                  <a:ext uri="{FF2B5EF4-FFF2-40B4-BE49-F238E27FC236}">
                    <a16:creationId xmlns:a16="http://schemas.microsoft.com/office/drawing/2014/main" id="{56D62009-C92E-7A45-BCF8-32CD9CD1EE83}"/>
                  </a:ext>
                </a:extLst>
              </p:cNvPr>
              <p:cNvSpPr txBox="1">
                <a:spLocks/>
              </p:cNvSpPr>
              <p:nvPr/>
            </p:nvSpPr>
            <p:spPr>
              <a:xfrm>
                <a:off x="479084" y="-139528"/>
                <a:ext cx="8229600" cy="63832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03006B"/>
                    </a:solidFill>
                    <a:latin typeface="Calibri"/>
                  </a:rPr>
                  <a:t>Angular - architecture</a:t>
                </a:r>
              </a:p>
            </p:txBody>
          </p:sp>
          <p:cxnSp>
            <p:nvCxnSpPr>
              <p:cNvPr id="41" name="Straight Connector 40">
                <a:extLst>
                  <a:ext uri="{FF2B5EF4-FFF2-40B4-BE49-F238E27FC236}">
                    <a16:creationId xmlns:a16="http://schemas.microsoft.com/office/drawing/2014/main" id="{800D7F72-45D0-4E4A-9187-6F7071F02BC4}"/>
                  </a:ext>
                </a:extLst>
              </p:cNvPr>
              <p:cNvCxnSpPr/>
              <p:nvPr/>
            </p:nvCxnSpPr>
            <p:spPr>
              <a:xfrm>
                <a:off x="309402" y="417208"/>
                <a:ext cx="8568964" cy="0"/>
              </a:xfrm>
              <a:prstGeom prst="line">
                <a:avLst/>
              </a:prstGeom>
              <a:ln w="12700">
                <a:solidFill>
                  <a:srgbClr val="03006B"/>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195209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lgn="l">
          <a:defRPr dirty="0">
            <a:solidFill>
              <a:srgbClr val="03006B"/>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10167</TotalTime>
  <Words>3685</Words>
  <Application>Microsoft Macintosh PowerPoint</Application>
  <PresentationFormat>On-screen Show (16:10)</PresentationFormat>
  <Paragraphs>536</Paragraphs>
  <Slides>52</Slides>
  <Notes>50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52</vt:i4>
      </vt:variant>
    </vt:vector>
  </HeadingPairs>
  <TitlesOfParts>
    <vt:vector size="60" baseType="lpstr">
      <vt:lpstr>Arial</vt:lpstr>
      <vt:lpstr>Calibri</vt:lpstr>
      <vt:lpstr>Calibri Light</vt:lpstr>
      <vt:lpstr>Courier</vt:lpstr>
      <vt:lpstr>Droid Sans Mono</vt:lpstr>
      <vt:lpstr>Roboto</vt:lpstr>
      <vt:lpstr>Office Theme</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Winfred van Egteren</dc:creator>
  <cp:keywords/>
  <dc:description/>
  <cp:lastModifiedBy>Winfred van Egteren</cp:lastModifiedBy>
  <cp:revision>188</cp:revision>
  <cp:lastPrinted>2018-07-02T20:24:17Z</cp:lastPrinted>
  <dcterms:created xsi:type="dcterms:W3CDTF">2018-06-20T09:17:50Z</dcterms:created>
  <dcterms:modified xsi:type="dcterms:W3CDTF">2019-10-16T06:56:54Z</dcterms:modified>
  <cp:category/>
</cp:coreProperties>
</file>